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66"/>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28" r:id="rId30"/>
    <p:sldId id="330" r:id="rId31"/>
    <p:sldId id="315" r:id="rId32"/>
    <p:sldId id="314" r:id="rId33"/>
    <p:sldId id="600" r:id="rId34"/>
    <p:sldId id="1416" r:id="rId35"/>
    <p:sldId id="692" r:id="rId36"/>
    <p:sldId id="319" r:id="rId37"/>
    <p:sldId id="601" r:id="rId38"/>
    <p:sldId id="500" r:id="rId39"/>
    <p:sldId id="321" r:id="rId40"/>
    <p:sldId id="1286" r:id="rId41"/>
    <p:sldId id="901" r:id="rId42"/>
    <p:sldId id="902" r:id="rId43"/>
    <p:sldId id="603" r:id="rId44"/>
    <p:sldId id="499" r:id="rId45"/>
    <p:sldId id="604" r:id="rId46"/>
    <p:sldId id="489" r:id="rId47"/>
    <p:sldId id="1284" r:id="rId48"/>
    <p:sldId id="501" r:id="rId49"/>
    <p:sldId id="955" r:id="rId50"/>
    <p:sldId id="951" r:id="rId51"/>
    <p:sldId id="1278" r:id="rId52"/>
    <p:sldId id="1351" r:id="rId53"/>
    <p:sldId id="606" r:id="rId54"/>
    <p:sldId id="535" r:id="rId55"/>
    <p:sldId id="536" r:id="rId56"/>
    <p:sldId id="537" r:id="rId57"/>
    <p:sldId id="1098" r:id="rId58"/>
    <p:sldId id="538" r:id="rId59"/>
    <p:sldId id="883" r:id="rId60"/>
    <p:sldId id="898" r:id="rId61"/>
    <p:sldId id="900" r:id="rId62"/>
    <p:sldId id="1236" r:id="rId63"/>
    <p:sldId id="842" r:id="rId64"/>
    <p:sldId id="1354" r:id="rId65"/>
    <p:sldId id="1171" r:id="rId66"/>
    <p:sldId id="1192" r:id="rId67"/>
    <p:sldId id="1237" r:id="rId68"/>
    <p:sldId id="843" r:id="rId69"/>
    <p:sldId id="1366" r:id="rId70"/>
    <p:sldId id="1172" r:id="rId71"/>
    <p:sldId id="1193" r:id="rId72"/>
    <p:sldId id="1238" r:id="rId73"/>
    <p:sldId id="844" r:id="rId74"/>
    <p:sldId id="1239" r:id="rId75"/>
    <p:sldId id="845" r:id="rId76"/>
    <p:sldId id="1173" r:id="rId77"/>
    <p:sldId id="1276" r:id="rId78"/>
    <p:sldId id="846" r:id="rId79"/>
    <p:sldId id="1043" r:id="rId80"/>
    <p:sldId id="1044" r:id="rId81"/>
    <p:sldId id="590" r:id="rId82"/>
    <p:sldId id="490" r:id="rId83"/>
    <p:sldId id="491" r:id="rId84"/>
    <p:sldId id="492" r:id="rId85"/>
    <p:sldId id="493" r:id="rId86"/>
    <p:sldId id="495" r:id="rId87"/>
    <p:sldId id="958" r:id="rId88"/>
    <p:sldId id="959" r:id="rId89"/>
    <p:sldId id="960" r:id="rId90"/>
    <p:sldId id="971" r:id="rId91"/>
    <p:sldId id="961" r:id="rId92"/>
    <p:sldId id="962" r:id="rId93"/>
    <p:sldId id="966" r:id="rId94"/>
    <p:sldId id="967" r:id="rId95"/>
    <p:sldId id="963" r:id="rId96"/>
    <p:sldId id="970" r:id="rId97"/>
    <p:sldId id="972" r:id="rId98"/>
    <p:sldId id="973" r:id="rId99"/>
    <p:sldId id="974" r:id="rId100"/>
    <p:sldId id="1174" r:id="rId101"/>
    <p:sldId id="1175" r:id="rId102"/>
    <p:sldId id="1176" r:id="rId103"/>
    <p:sldId id="1049" r:id="rId104"/>
    <p:sldId id="1050" r:id="rId105"/>
    <p:sldId id="1051" r:id="rId106"/>
    <p:sldId id="1089" r:id="rId107"/>
    <p:sldId id="1052" r:id="rId108"/>
    <p:sldId id="1090" r:id="rId109"/>
    <p:sldId id="1053" r:id="rId110"/>
    <p:sldId id="1243" r:id="rId111"/>
    <p:sldId id="1091" r:id="rId112"/>
    <p:sldId id="1055" r:id="rId113"/>
    <p:sldId id="1056" r:id="rId114"/>
    <p:sldId id="1057" r:id="rId115"/>
    <p:sldId id="1058" r:id="rId116"/>
    <p:sldId id="267" r:id="rId117"/>
    <p:sldId id="272" r:id="rId118"/>
    <p:sldId id="273" r:id="rId119"/>
    <p:sldId id="1178" r:id="rId120"/>
    <p:sldId id="580" r:id="rId121"/>
    <p:sldId id="620" r:id="rId122"/>
    <p:sldId id="1041" r:id="rId123"/>
    <p:sldId id="1040" r:id="rId124"/>
    <p:sldId id="621" r:id="rId125"/>
    <p:sldId id="796" r:id="rId126"/>
    <p:sldId id="800" r:id="rId127"/>
    <p:sldId id="931" r:id="rId128"/>
    <p:sldId id="985" r:id="rId129"/>
    <p:sldId id="849" r:id="rId130"/>
    <p:sldId id="1413" r:id="rId131"/>
    <p:sldId id="615" r:id="rId132"/>
    <p:sldId id="506" r:id="rId133"/>
    <p:sldId id="803" r:id="rId134"/>
    <p:sldId id="804" r:id="rId135"/>
    <p:sldId id="791" r:id="rId136"/>
    <p:sldId id="793" r:id="rId137"/>
    <p:sldId id="794" r:id="rId138"/>
    <p:sldId id="795" r:id="rId139"/>
    <p:sldId id="616" r:id="rId140"/>
    <p:sldId id="505" r:id="rId141"/>
    <p:sldId id="513" r:id="rId142"/>
    <p:sldId id="1017" r:id="rId143"/>
    <p:sldId id="1009" r:id="rId144"/>
    <p:sldId id="1010" r:id="rId145"/>
    <p:sldId id="618" r:id="rId146"/>
    <p:sldId id="619" r:id="rId147"/>
    <p:sldId id="617" r:id="rId148"/>
    <p:sldId id="502" r:id="rId149"/>
    <p:sldId id="503" r:id="rId150"/>
    <p:sldId id="699" r:id="rId151"/>
    <p:sldId id="504" r:id="rId152"/>
    <p:sldId id="700" r:id="rId153"/>
    <p:sldId id="679" r:id="rId154"/>
    <p:sldId id="940" r:id="rId155"/>
    <p:sldId id="942" r:id="rId156"/>
    <p:sldId id="941" r:id="rId157"/>
    <p:sldId id="677" r:id="rId158"/>
    <p:sldId id="678" r:id="rId159"/>
    <p:sldId id="680" r:id="rId160"/>
    <p:sldId id="507" r:id="rId161"/>
    <p:sldId id="591" r:id="rId162"/>
    <p:sldId id="385" r:id="rId163"/>
    <p:sldId id="1125" r:id="rId164"/>
    <p:sldId id="387" r:id="rId165"/>
    <p:sldId id="388" r:id="rId166"/>
    <p:sldId id="527" r:id="rId167"/>
    <p:sldId id="529" r:id="rId168"/>
    <p:sldId id="393" r:id="rId169"/>
    <p:sldId id="395" r:id="rId170"/>
    <p:sldId id="947" r:id="rId171"/>
    <p:sldId id="1359" r:id="rId172"/>
    <p:sldId id="1424" r:id="rId173"/>
    <p:sldId id="702" r:id="rId174"/>
    <p:sldId id="531" r:id="rId175"/>
    <p:sldId id="1362" r:id="rId176"/>
    <p:sldId id="1363" r:id="rId177"/>
    <p:sldId id="949" r:id="rId178"/>
    <p:sldId id="950" r:id="rId179"/>
    <p:sldId id="853" r:id="rId180"/>
    <p:sldId id="1102" r:id="rId181"/>
    <p:sldId id="816" r:id="rId182"/>
    <p:sldId id="414" r:id="rId183"/>
    <p:sldId id="545" r:id="rId184"/>
    <p:sldId id="533" r:id="rId185"/>
    <p:sldId id="534" r:id="rId186"/>
    <p:sldId id="542" r:id="rId187"/>
    <p:sldId id="543" r:id="rId188"/>
    <p:sldId id="1361" r:id="rId189"/>
    <p:sldId id="544" r:id="rId190"/>
    <p:sldId id="1295" r:id="rId191"/>
    <p:sldId id="546" r:id="rId192"/>
    <p:sldId id="522" r:id="rId193"/>
    <p:sldId id="523" r:id="rId194"/>
    <p:sldId id="809" r:id="rId195"/>
    <p:sldId id="526" r:id="rId196"/>
    <p:sldId id="1387" r:id="rId197"/>
    <p:sldId id="524" r:id="rId198"/>
    <p:sldId id="548" r:id="rId199"/>
    <p:sldId id="646" r:id="rId200"/>
    <p:sldId id="647" r:id="rId201"/>
    <p:sldId id="773" r:id="rId202"/>
    <p:sldId id="772" r:id="rId203"/>
    <p:sldId id="549" r:id="rId204"/>
    <p:sldId id="550" r:id="rId205"/>
    <p:sldId id="547" r:id="rId206"/>
    <p:sldId id="515" r:id="rId207"/>
    <p:sldId id="516" r:id="rId208"/>
    <p:sldId id="517" r:id="rId209"/>
    <p:sldId id="551" r:id="rId210"/>
    <p:sldId id="554" r:id="rId211"/>
    <p:sldId id="555" r:id="rId212"/>
    <p:sldId id="1386" r:id="rId213"/>
    <p:sldId id="558" r:id="rId214"/>
    <p:sldId id="1419" r:id="rId215"/>
    <p:sldId id="562" r:id="rId216"/>
    <p:sldId id="563" r:id="rId217"/>
    <p:sldId id="1296" r:id="rId218"/>
    <p:sldId id="1335" r:id="rId219"/>
    <p:sldId id="1336" r:id="rId220"/>
    <p:sldId id="625" r:id="rId221"/>
    <p:sldId id="1150" r:id="rId222"/>
    <p:sldId id="1240" r:id="rId223"/>
    <p:sldId id="1414" r:id="rId224"/>
    <p:sldId id="402" r:id="rId225"/>
    <p:sldId id="403" r:id="rId226"/>
    <p:sldId id="404" r:id="rId227"/>
    <p:sldId id="1075" r:id="rId228"/>
    <p:sldId id="1076" r:id="rId229"/>
    <p:sldId id="1219" r:id="rId230"/>
    <p:sldId id="421" r:id="rId231"/>
    <p:sldId id="564" r:id="rId232"/>
    <p:sldId id="1042" r:id="rId233"/>
    <p:sldId id="1364" r:id="rId234"/>
    <p:sldId id="826" r:id="rId235"/>
    <p:sldId id="566" r:id="rId236"/>
    <p:sldId id="567" r:id="rId237"/>
    <p:sldId id="832" r:id="rId238"/>
    <p:sldId id="568" r:id="rId239"/>
    <p:sldId id="1211" r:id="rId240"/>
    <p:sldId id="1430" r:id="rId241"/>
    <p:sldId id="820" r:id="rId242"/>
    <p:sldId id="821" r:id="rId243"/>
    <p:sldId id="1077" r:id="rId244"/>
    <p:sldId id="1177" r:id="rId245"/>
    <p:sldId id="798" r:id="rId246"/>
    <p:sldId id="1215" r:id="rId247"/>
    <p:sldId id="1427" r:id="rId248"/>
    <p:sldId id="1225" r:id="rId249"/>
    <p:sldId id="1212" r:id="rId250"/>
    <p:sldId id="1213" r:id="rId251"/>
    <p:sldId id="1216" r:id="rId252"/>
    <p:sldId id="1210" r:id="rId253"/>
    <p:sldId id="1151" r:id="rId254"/>
    <p:sldId id="1217" r:id="rId255"/>
    <p:sldId id="1226" r:id="rId256"/>
    <p:sldId id="1152" r:id="rId257"/>
    <p:sldId id="1153" r:id="rId258"/>
    <p:sldId id="436" r:id="rId259"/>
    <p:sldId id="443" r:id="rId260"/>
    <p:sldId id="445" r:id="rId261"/>
    <p:sldId id="446" r:id="rId262"/>
    <p:sldId id="1293" r:id="rId263"/>
    <p:sldId id="1403" r:id="rId264"/>
    <p:sldId id="1290" r:id="rId265"/>
    <p:sldId id="1294" r:id="rId266"/>
    <p:sldId id="1283" r:id="rId267"/>
    <p:sldId id="1292" r:id="rId268"/>
    <p:sldId id="440" r:id="rId269"/>
    <p:sldId id="823" r:id="rId270"/>
    <p:sldId id="570" r:id="rId271"/>
    <p:sldId id="827" r:id="rId272"/>
    <p:sldId id="1426" r:id="rId273"/>
    <p:sldId id="836" r:id="rId274"/>
    <p:sldId id="837" r:id="rId275"/>
    <p:sldId id="453" r:id="rId276"/>
    <p:sldId id="574" r:id="rId277"/>
    <p:sldId id="838" r:id="rId278"/>
    <p:sldId id="839" r:id="rId279"/>
    <p:sldId id="1271" r:id="rId280"/>
    <p:sldId id="1059" r:id="rId281"/>
    <p:sldId id="1060" r:id="rId282"/>
    <p:sldId id="1418" r:id="rId283"/>
    <p:sldId id="576" r:id="rId284"/>
    <p:sldId id="824" r:id="rId285"/>
    <p:sldId id="577" r:id="rId286"/>
    <p:sldId id="935" r:id="rId287"/>
    <p:sldId id="371" r:id="rId288"/>
    <p:sldId id="575" r:id="rId289"/>
    <p:sldId id="733" r:id="rId290"/>
    <p:sldId id="583" r:id="rId291"/>
    <p:sldId id="584" r:id="rId292"/>
    <p:sldId id="585" r:id="rId293"/>
    <p:sldId id="609" r:id="rId294"/>
    <p:sldId id="610" r:id="rId295"/>
    <p:sldId id="703" r:id="rId296"/>
    <p:sldId id="611" r:id="rId297"/>
    <p:sldId id="612" r:id="rId298"/>
    <p:sldId id="704" r:id="rId299"/>
    <p:sldId id="613" r:id="rId300"/>
    <p:sldId id="705" r:id="rId301"/>
    <p:sldId id="614" r:id="rId302"/>
    <p:sldId id="1165" r:id="rId303"/>
    <p:sldId id="1166" r:id="rId304"/>
    <p:sldId id="937" r:id="rId305"/>
    <p:sldId id="894" r:id="rId306"/>
    <p:sldId id="532" r:id="rId307"/>
    <p:sldId id="1167" r:id="rId308"/>
    <p:sldId id="1168" r:id="rId309"/>
    <p:sldId id="587" r:id="rId310"/>
    <p:sldId id="675" r:id="rId311"/>
    <p:sldId id="588" r:id="rId312"/>
    <p:sldId id="997" r:id="rId313"/>
    <p:sldId id="856" r:id="rId314"/>
    <p:sldId id="857" r:id="rId315"/>
    <p:sldId id="706" r:id="rId316"/>
    <p:sldId id="589" r:id="rId317"/>
    <p:sldId id="998" r:id="rId318"/>
    <p:sldId id="707" r:id="rId319"/>
    <p:sldId id="815" r:id="rId320"/>
    <p:sldId id="1410" r:id="rId321"/>
    <p:sldId id="979" r:id="rId322"/>
    <p:sldId id="982" r:id="rId323"/>
    <p:sldId id="983" r:id="rId324"/>
    <p:sldId id="975" r:id="rId325"/>
    <p:sldId id="708" r:id="rId326"/>
    <p:sldId id="593" r:id="rId327"/>
    <p:sldId id="709" r:id="rId328"/>
    <p:sldId id="594" r:id="rId329"/>
    <p:sldId id="710" r:id="rId330"/>
    <p:sldId id="607" r:id="rId331"/>
    <p:sldId id="336" r:id="rId332"/>
    <p:sldId id="337" r:id="rId333"/>
    <p:sldId id="748" r:id="rId334"/>
    <p:sldId id="1034" r:id="rId335"/>
    <p:sldId id="1384" r:id="rId336"/>
    <p:sldId id="508" r:id="rId337"/>
    <p:sldId id="622" r:id="rId338"/>
    <p:sldId id="1194" r:id="rId339"/>
    <p:sldId id="989" r:id="rId340"/>
    <p:sldId id="1228" r:id="rId341"/>
    <p:sldId id="987" r:id="rId342"/>
    <p:sldId id="623" r:id="rId343"/>
    <p:sldId id="1035" r:id="rId344"/>
    <p:sldId id="1383" r:id="rId345"/>
    <p:sldId id="1196" r:id="rId346"/>
    <p:sldId id="990" r:id="rId347"/>
    <p:sldId id="991" r:id="rId348"/>
    <p:sldId id="1224" r:id="rId349"/>
    <p:sldId id="627" r:id="rId350"/>
    <p:sldId id="628" r:id="rId351"/>
    <p:sldId id="1036" r:id="rId352"/>
    <p:sldId id="626" r:id="rId353"/>
    <p:sldId id="992" r:id="rId354"/>
    <p:sldId id="1037" r:id="rId355"/>
    <p:sldId id="629" r:id="rId356"/>
    <p:sldId id="1274" r:id="rId357"/>
    <p:sldId id="1038" r:id="rId358"/>
    <p:sldId id="630" r:id="rId359"/>
    <p:sldId id="1039" r:id="rId360"/>
    <p:sldId id="1082" r:id="rId361"/>
    <p:sldId id="1197" r:id="rId362"/>
    <p:sldId id="818" r:id="rId363"/>
    <p:sldId id="1199" r:id="rId364"/>
    <p:sldId id="1081" r:id="rId365"/>
    <p:sldId id="631" r:id="rId366"/>
    <p:sldId id="993" r:id="rId367"/>
    <p:sldId id="1083" r:id="rId368"/>
    <p:sldId id="1198" r:id="rId369"/>
    <p:sldId id="913" r:id="rId370"/>
    <p:sldId id="1200" r:id="rId371"/>
    <p:sldId id="1085" r:id="rId372"/>
    <p:sldId id="1201" r:id="rId373"/>
    <p:sldId id="994" r:id="rId374"/>
    <p:sldId id="1272" r:id="rId375"/>
    <p:sldId id="1084" r:id="rId376"/>
    <p:sldId id="751" r:id="rId377"/>
    <p:sldId id="352" r:id="rId378"/>
    <p:sldId id="1275" r:id="rId379"/>
    <p:sldId id="633" r:id="rId380"/>
    <p:sldId id="521" r:id="rId381"/>
    <p:sldId id="1337" r:id="rId382"/>
    <p:sldId id="1160" r:id="rId383"/>
    <p:sldId id="1338" r:id="rId384"/>
    <p:sldId id="1339" r:id="rId385"/>
    <p:sldId id="1352" r:id="rId386"/>
    <p:sldId id="1340" r:id="rId387"/>
    <p:sldId id="368" r:id="rId388"/>
    <p:sldId id="636" r:id="rId389"/>
    <p:sldId id="663" r:id="rId390"/>
    <p:sldId id="664" r:id="rId391"/>
    <p:sldId id="637" r:id="rId392"/>
    <p:sldId id="638" r:id="rId393"/>
    <p:sldId id="712" r:id="rId394"/>
    <p:sldId id="713" r:id="rId395"/>
    <p:sldId id="714" r:id="rId396"/>
    <p:sldId id="1126" r:id="rId397"/>
    <p:sldId id="379" r:id="rId398"/>
    <p:sldId id="953" r:id="rId399"/>
    <p:sldId id="373" r:id="rId400"/>
    <p:sldId id="1422" r:id="rId401"/>
    <p:sldId id="1018" r:id="rId402"/>
    <p:sldId id="1019" r:id="rId403"/>
    <p:sldId id="1020" r:id="rId404"/>
    <p:sldId id="643" r:id="rId405"/>
    <p:sldId id="375" r:id="rId406"/>
    <p:sldId id="847" r:id="rId407"/>
    <p:sldId id="848" r:id="rId408"/>
    <p:sldId id="640" r:id="rId409"/>
    <p:sldId id="641" r:id="rId410"/>
    <p:sldId id="648" r:id="rId411"/>
    <p:sldId id="649" r:id="rId412"/>
    <p:sldId id="650" r:id="rId413"/>
    <p:sldId id="651" r:id="rId414"/>
    <p:sldId id="652" r:id="rId415"/>
    <p:sldId id="653" r:id="rId416"/>
    <p:sldId id="386" r:id="rId417"/>
    <p:sldId id="654" r:id="rId418"/>
    <p:sldId id="655" r:id="rId419"/>
    <p:sldId id="656" r:id="rId420"/>
    <p:sldId id="397" r:id="rId421"/>
    <p:sldId id="657" r:id="rId422"/>
    <p:sldId id="1273" r:id="rId423"/>
    <p:sldId id="658" r:id="rId424"/>
    <p:sldId id="659" r:id="rId425"/>
    <p:sldId id="1072" r:id="rId426"/>
    <p:sldId id="285" r:id="rId427"/>
    <p:sldId id="286" r:id="rId428"/>
    <p:sldId id="1406" r:id="rId429"/>
    <p:sldId id="1409" r:id="rId430"/>
    <p:sldId id="1287" r:id="rId431"/>
    <p:sldId id="290" r:id="rId432"/>
    <p:sldId id="291" r:id="rId433"/>
    <p:sldId id="829" r:id="rId434"/>
    <p:sldId id="830" r:id="rId435"/>
    <p:sldId id="673" r:id="rId436"/>
    <p:sldId id="674" r:id="rId437"/>
    <p:sldId id="1358" r:id="rId438"/>
    <p:sldId id="1425" r:id="rId439"/>
    <p:sldId id="1441" r:id="rId440"/>
    <p:sldId id="1392" r:id="rId441"/>
    <p:sldId id="1420" r:id="rId442"/>
    <p:sldId id="360" r:id="rId443"/>
    <p:sldId id="801" r:id="rId444"/>
    <p:sldId id="1262" r:id="rId445"/>
    <p:sldId id="362" r:id="rId446"/>
    <p:sldId id="1148" r:id="rId447"/>
    <p:sldId id="1149" r:id="rId448"/>
    <p:sldId id="1288" r:id="rId449"/>
    <p:sldId id="851" r:id="rId450"/>
    <p:sldId id="331" r:id="rId451"/>
    <p:sldId id="1205" r:id="rId452"/>
    <p:sldId id="914" r:id="rId453"/>
    <p:sldId id="852" r:id="rId454"/>
    <p:sldId id="1245" r:id="rId455"/>
    <p:sldId id="1156" r:id="rId456"/>
    <p:sldId id="1394" r:id="rId457"/>
    <p:sldId id="1395" r:id="rId458"/>
    <p:sldId id="1401" r:id="rId459"/>
    <p:sldId id="1402" r:id="rId460"/>
    <p:sldId id="1244" r:id="rId461"/>
    <p:sldId id="1285" r:id="rId462"/>
    <p:sldId id="1159" r:id="rId463"/>
    <p:sldId id="686" r:id="rId464"/>
    <p:sldId id="1207" r:id="rId465"/>
    <p:sldId id="1356" r:id="rId466"/>
    <p:sldId id="1357" r:id="rId467"/>
    <p:sldId id="302" r:id="rId468"/>
    <p:sldId id="1421" r:id="rId469"/>
    <p:sldId id="1130" r:id="rId470"/>
    <p:sldId id="1203" r:id="rId471"/>
    <p:sldId id="1263" r:id="rId472"/>
    <p:sldId id="1265" r:id="rId473"/>
    <p:sldId id="305" r:id="rId474"/>
    <p:sldId id="1266" r:id="rId475"/>
    <p:sldId id="306" r:id="rId476"/>
    <p:sldId id="308" r:id="rId477"/>
    <p:sldId id="1131" r:id="rId478"/>
    <p:sldId id="1267" r:id="rId479"/>
    <p:sldId id="1132" r:id="rId480"/>
    <p:sldId id="1268" r:id="rId481"/>
    <p:sldId id="1133" r:id="rId482"/>
    <p:sldId id="313" r:id="rId483"/>
    <p:sldId id="1204" r:id="rId484"/>
    <p:sldId id="1134" r:id="rId485"/>
    <p:sldId id="1242" r:id="rId486"/>
    <p:sldId id="1289" r:id="rId487"/>
    <p:sldId id="1135" r:id="rId488"/>
    <p:sldId id="1136" r:id="rId489"/>
    <p:sldId id="1209" r:id="rId490"/>
    <p:sldId id="1269" r:id="rId491"/>
    <p:sldId id="1137" r:id="rId492"/>
    <p:sldId id="1270" r:id="rId493"/>
    <p:sldId id="1138" r:id="rId494"/>
    <p:sldId id="1139" r:id="rId495"/>
    <p:sldId id="1140" r:id="rId496"/>
    <p:sldId id="1078" r:id="rId497"/>
    <p:sldId id="1141" r:id="rId498"/>
    <p:sldId id="1142" r:id="rId499"/>
    <p:sldId id="1143" r:id="rId500"/>
    <p:sldId id="1388" r:id="rId501"/>
    <p:sldId id="1154" r:id="rId502"/>
    <p:sldId id="1144" r:id="rId503"/>
    <p:sldId id="1155" r:id="rId504"/>
    <p:sldId id="1145" r:id="rId505"/>
    <p:sldId id="1146" r:id="rId506"/>
    <p:sldId id="1147" r:id="rId507"/>
    <p:sldId id="1061" r:id="rId508"/>
    <p:sldId id="1062" r:id="rId509"/>
    <p:sldId id="1063" r:id="rId510"/>
    <p:sldId id="1253" r:id="rId511"/>
    <p:sldId id="1254" r:id="rId512"/>
    <p:sldId id="1255" r:id="rId513"/>
    <p:sldId id="1256" r:id="rId514"/>
    <p:sldId id="1257" r:id="rId515"/>
    <p:sldId id="1258" r:id="rId516"/>
    <p:sldId id="1259" r:id="rId517"/>
    <p:sldId id="1260" r:id="rId518"/>
    <p:sldId id="1261" r:id="rId519"/>
    <p:sldId id="1170" r:id="rId520"/>
    <p:sldId id="1064" r:id="rId521"/>
    <p:sldId id="1065" r:id="rId522"/>
    <p:sldId id="342" r:id="rId523"/>
    <p:sldId id="1067" r:id="rId524"/>
    <p:sldId id="1343" r:id="rId525"/>
    <p:sldId id="1068" r:id="rId526"/>
    <p:sldId id="727" r:id="rId527"/>
    <p:sldId id="728" r:id="rId528"/>
    <p:sldId id="781" r:id="rId529"/>
    <p:sldId id="1007" r:id="rId530"/>
    <p:sldId id="730" r:id="rId531"/>
    <p:sldId id="1264" r:id="rId532"/>
    <p:sldId id="1157" r:id="rId533"/>
    <p:sldId id="1158" r:id="rId534"/>
    <p:sldId id="775" r:id="rId535"/>
    <p:sldId id="354" r:id="rId536"/>
    <p:sldId id="735" r:id="rId537"/>
    <p:sldId id="738" r:id="rId538"/>
    <p:sldId id="774" r:id="rId539"/>
    <p:sldId id="737" r:id="rId540"/>
    <p:sldId id="740" r:id="rId541"/>
    <p:sldId id="683" r:id="rId542"/>
    <p:sldId id="684" r:id="rId543"/>
    <p:sldId id="682" r:id="rId544"/>
    <p:sldId id="1405" r:id="rId545"/>
    <p:sldId id="1434" r:id="rId546"/>
    <p:sldId id="1432" r:id="rId547"/>
    <p:sldId id="1385" r:id="rId548"/>
    <p:sldId id="1433" r:id="rId549"/>
    <p:sldId id="1438" r:id="rId550"/>
    <p:sldId id="1439" r:id="rId551"/>
    <p:sldId id="1440" r:id="rId552"/>
    <p:sldId id="1431" r:id="rId553"/>
    <p:sldId id="1436" r:id="rId554"/>
    <p:sldId id="968" r:id="rId555"/>
    <p:sldId id="969" r:id="rId556"/>
    <p:sldId id="1045" r:id="rId557"/>
    <p:sldId id="1382" r:id="rId558"/>
    <p:sldId id="986" r:id="rId559"/>
    <p:sldId id="427" r:id="rId560"/>
    <p:sldId id="688" r:id="rId561"/>
    <p:sldId id="689" r:id="rId562"/>
    <p:sldId id="731" r:id="rId563"/>
    <p:sldId id="732" r:id="rId564"/>
    <p:sldId id="758" r:id="rId565"/>
    <p:sldId id="759" r:id="rId566"/>
    <p:sldId id="1417" r:id="rId567"/>
    <p:sldId id="916" r:id="rId568"/>
    <p:sldId id="917" r:id="rId569"/>
    <p:sldId id="840" r:id="rId570"/>
    <p:sldId id="841" r:id="rId571"/>
    <p:sldId id="939" r:id="rId572"/>
    <p:sldId id="766" r:id="rId573"/>
    <p:sldId id="767" r:id="rId574"/>
    <p:sldId id="776" r:id="rId575"/>
    <p:sldId id="752" r:id="rId576"/>
    <p:sldId id="753" r:id="rId577"/>
    <p:sldId id="764" r:id="rId578"/>
    <p:sldId id="765" r:id="rId579"/>
    <p:sldId id="874" r:id="rId580"/>
    <p:sldId id="946" r:id="rId581"/>
    <p:sldId id="777" r:id="rId582"/>
    <p:sldId id="762" r:id="rId583"/>
    <p:sldId id="763" r:id="rId584"/>
    <p:sldId id="769" r:id="rId585"/>
    <p:sldId id="1398" r:id="rId586"/>
    <p:sldId id="770" r:id="rId587"/>
    <p:sldId id="873" r:id="rId588"/>
    <p:sldId id="875" r:id="rId589"/>
    <p:sldId id="1412" r:id="rId590"/>
    <p:sldId id="1069" r:id="rId591"/>
    <p:sldId id="1442" r:id="rId592"/>
    <p:sldId id="943" r:id="rId593"/>
    <p:sldId id="755" r:id="rId594"/>
    <p:sldId id="754" r:id="rId595"/>
    <p:sldId id="670" r:id="rId596"/>
    <p:sldId id="1347" r:id="rId597"/>
    <p:sldId id="952" r:id="rId598"/>
    <p:sldId id="1348" r:id="rId599"/>
    <p:sldId id="1349" r:id="rId600"/>
    <p:sldId id="1396" r:id="rId601"/>
    <p:sldId id="1397" r:id="rId602"/>
    <p:sldId id="1350" r:id="rId603"/>
    <p:sldId id="761" r:id="rId604"/>
    <p:sldId id="1404" r:id="rId605"/>
    <p:sldId id="861" r:id="rId606"/>
    <p:sldId id="862" r:id="rId607"/>
    <p:sldId id="756" r:id="rId608"/>
    <p:sldId id="771" r:id="rId609"/>
    <p:sldId id="876" r:id="rId610"/>
    <p:sldId id="1393" r:id="rId611"/>
    <p:sldId id="1389" r:id="rId612"/>
    <p:sldId id="1428" r:id="rId613"/>
    <p:sldId id="778" r:id="rId614"/>
    <p:sldId id="779" r:id="rId615"/>
    <p:sldId id="834" r:id="rId616"/>
    <p:sldId id="780" r:id="rId617"/>
    <p:sldId id="833" r:id="rId618"/>
    <p:sldId id="783" r:id="rId619"/>
    <p:sldId id="880" r:id="rId620"/>
    <p:sldId id="881" r:id="rId621"/>
    <p:sldId id="879" r:id="rId622"/>
    <p:sldId id="866" r:id="rId623"/>
    <p:sldId id="1391" r:id="rId624"/>
    <p:sldId id="878" r:id="rId625"/>
    <p:sldId id="867" r:id="rId626"/>
    <p:sldId id="868" r:id="rId627"/>
    <p:sldId id="870" r:id="rId628"/>
    <p:sldId id="1241" r:id="rId629"/>
    <p:sldId id="1411" r:id="rId630"/>
    <p:sldId id="869" r:id="rId631"/>
    <p:sldId id="1341" r:id="rId632"/>
    <p:sldId id="1390" r:id="rId633"/>
    <p:sldId id="1342" r:id="rId634"/>
    <p:sldId id="1367" r:id="rId635"/>
    <p:sldId id="1377" r:id="rId636"/>
    <p:sldId id="1379" r:id="rId637"/>
    <p:sldId id="1368" r:id="rId638"/>
    <p:sldId id="1369" r:id="rId639"/>
    <p:sldId id="1380" r:id="rId640"/>
    <p:sldId id="1381" r:id="rId641"/>
    <p:sldId id="1370" r:id="rId642"/>
    <p:sldId id="1371" r:id="rId643"/>
    <p:sldId id="1372" r:id="rId644"/>
    <p:sldId id="1373" r:id="rId645"/>
    <p:sldId id="1374" r:id="rId646"/>
    <p:sldId id="1375" r:id="rId647"/>
    <p:sldId id="1033" r:id="rId648"/>
    <p:sldId id="1021" r:id="rId649"/>
    <p:sldId id="1022" r:id="rId650"/>
    <p:sldId id="1023" r:id="rId651"/>
    <p:sldId id="1024" r:id="rId652"/>
    <p:sldId id="1025" r:id="rId653"/>
    <p:sldId id="1027" r:id="rId654"/>
    <p:sldId id="1028" r:id="rId655"/>
    <p:sldId id="1029" r:id="rId656"/>
    <p:sldId id="1030" r:id="rId657"/>
    <p:sldId id="1032" r:id="rId658"/>
    <p:sldId id="1031" r:id="rId659"/>
    <p:sldId id="885" r:id="rId660"/>
    <p:sldId id="1074" r:id="rId661"/>
    <p:sldId id="933" r:id="rId662"/>
    <p:sldId id="954" r:id="rId663"/>
    <p:sldId id="976" r:id="rId664"/>
    <p:sldId id="788" r:id="rId6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4C34"/>
    <a:srgbClr val="41C60C"/>
    <a:srgbClr val="7E007E"/>
    <a:srgbClr val="CAA496"/>
    <a:srgbClr val="164404"/>
    <a:srgbClr val="39AE0A"/>
    <a:srgbClr val="F63122"/>
    <a:srgbClr val="FD8603"/>
    <a:srgbClr val="840FF9"/>
    <a:srgbClr val="D4E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5196" autoAdjust="0"/>
  </p:normalViewPr>
  <p:slideViewPr>
    <p:cSldViewPr>
      <p:cViewPr varScale="1">
        <p:scale>
          <a:sx n="85" d="100"/>
          <a:sy n="85" d="100"/>
        </p:scale>
        <p:origin x="566" y="77"/>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tableStyles" Target="tableStyles.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presProps" Target="presProps.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theme" Target="theme/theme1.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commentAuthors" Target="commentAuthor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19-01-2022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265</a:t>
            </a:fld>
            <a:endParaRPr lang="en-IN"/>
          </a:p>
        </p:txBody>
      </p:sp>
    </p:spTree>
    <p:extLst>
      <p:ext uri="{BB962C8B-B14F-4D97-AF65-F5344CB8AC3E}">
        <p14:creationId xmlns:p14="http://schemas.microsoft.com/office/powerpoint/2010/main" val="411615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266</a:t>
            </a:fld>
            <a:endParaRPr lang="en-IN"/>
          </a:p>
        </p:txBody>
      </p:sp>
    </p:spTree>
    <p:extLst>
      <p:ext uri="{BB962C8B-B14F-4D97-AF65-F5344CB8AC3E}">
        <p14:creationId xmlns:p14="http://schemas.microsoft.com/office/powerpoint/2010/main" val="399957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267</a:t>
            </a:fld>
            <a:endParaRPr lang="en-IN"/>
          </a:p>
        </p:txBody>
      </p:sp>
    </p:spTree>
    <p:extLst>
      <p:ext uri="{BB962C8B-B14F-4D97-AF65-F5344CB8AC3E}">
        <p14:creationId xmlns:p14="http://schemas.microsoft.com/office/powerpoint/2010/main" val="93553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val="17292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341</a:t>
            </a:fld>
            <a:endParaRPr lang="en-IN"/>
          </a:p>
        </p:txBody>
      </p:sp>
    </p:spTree>
    <p:extLst>
      <p:ext uri="{BB962C8B-B14F-4D97-AF65-F5344CB8AC3E}">
        <p14:creationId xmlns:p14="http://schemas.microsoft.com/office/powerpoint/2010/main" val="9236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350</a:t>
            </a:fld>
            <a:endParaRPr lang="en-IN"/>
          </a:p>
        </p:txBody>
      </p:sp>
    </p:spTree>
    <p:extLst>
      <p:ext uri="{BB962C8B-B14F-4D97-AF65-F5344CB8AC3E}">
        <p14:creationId xmlns:p14="http://schemas.microsoft.com/office/powerpoint/2010/main" val="120712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val="30271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val="31521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380</a:t>
            </a:fld>
            <a:endParaRPr lang="en-US"/>
          </a:p>
        </p:txBody>
      </p:sp>
    </p:spTree>
    <p:extLst>
      <p:ext uri="{BB962C8B-B14F-4D97-AF65-F5344CB8AC3E}">
        <p14:creationId xmlns:p14="http://schemas.microsoft.com/office/powerpoint/2010/main" val="136850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424</a:t>
            </a:fld>
            <a:endParaRPr lang="en-IN"/>
          </a:p>
        </p:txBody>
      </p:sp>
    </p:spTree>
    <p:extLst>
      <p:ext uri="{BB962C8B-B14F-4D97-AF65-F5344CB8AC3E}">
        <p14:creationId xmlns:p14="http://schemas.microsoft.com/office/powerpoint/2010/main" val="12766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89</a:t>
            </a:fld>
            <a:endParaRPr lang="en-IN"/>
          </a:p>
        </p:txBody>
      </p:sp>
    </p:spTree>
    <p:extLst>
      <p:ext uri="{BB962C8B-B14F-4D97-AF65-F5344CB8AC3E}">
        <p14:creationId xmlns:p14="http://schemas.microsoft.com/office/powerpoint/2010/main" val="80747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val="19943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467</a:t>
            </a:fld>
            <a:endParaRPr lang="en-IN"/>
          </a:p>
        </p:txBody>
      </p:sp>
    </p:spTree>
    <p:extLst>
      <p:ext uri="{BB962C8B-B14F-4D97-AF65-F5344CB8AC3E}">
        <p14:creationId xmlns:p14="http://schemas.microsoft.com/office/powerpoint/2010/main" val="377274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472</a:t>
            </a:fld>
            <a:endParaRPr lang="en-IN"/>
          </a:p>
        </p:txBody>
      </p:sp>
    </p:spTree>
    <p:extLst>
      <p:ext uri="{BB962C8B-B14F-4D97-AF65-F5344CB8AC3E}">
        <p14:creationId xmlns:p14="http://schemas.microsoft.com/office/powerpoint/2010/main" val="261964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474</a:t>
            </a:fld>
            <a:endParaRPr lang="en-IN"/>
          </a:p>
        </p:txBody>
      </p:sp>
    </p:spTree>
    <p:extLst>
      <p:ext uri="{BB962C8B-B14F-4D97-AF65-F5344CB8AC3E}">
        <p14:creationId xmlns:p14="http://schemas.microsoft.com/office/powerpoint/2010/main" val="137461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478</a:t>
            </a:fld>
            <a:endParaRPr lang="en-IN"/>
          </a:p>
        </p:txBody>
      </p:sp>
    </p:spTree>
    <p:extLst>
      <p:ext uri="{BB962C8B-B14F-4D97-AF65-F5344CB8AC3E}">
        <p14:creationId xmlns:p14="http://schemas.microsoft.com/office/powerpoint/2010/main" val="199807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480</a:t>
            </a:fld>
            <a:endParaRPr lang="en-IN"/>
          </a:p>
        </p:txBody>
      </p:sp>
    </p:spTree>
    <p:extLst>
      <p:ext uri="{BB962C8B-B14F-4D97-AF65-F5344CB8AC3E}">
        <p14:creationId xmlns:p14="http://schemas.microsoft.com/office/powerpoint/2010/main" val="257406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488</a:t>
            </a:fld>
            <a:endParaRPr lang="en-US"/>
          </a:p>
        </p:txBody>
      </p:sp>
    </p:spTree>
    <p:extLst>
      <p:ext uri="{BB962C8B-B14F-4D97-AF65-F5344CB8AC3E}">
        <p14:creationId xmlns:p14="http://schemas.microsoft.com/office/powerpoint/2010/main" val="365973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490</a:t>
            </a:fld>
            <a:endParaRPr lang="en-IN"/>
          </a:p>
        </p:txBody>
      </p:sp>
    </p:spTree>
    <p:extLst>
      <p:ext uri="{BB962C8B-B14F-4D97-AF65-F5344CB8AC3E}">
        <p14:creationId xmlns:p14="http://schemas.microsoft.com/office/powerpoint/2010/main" val="294423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492</a:t>
            </a:fld>
            <a:endParaRPr lang="en-IN"/>
          </a:p>
        </p:txBody>
      </p:sp>
    </p:spTree>
    <p:extLst>
      <p:ext uri="{BB962C8B-B14F-4D97-AF65-F5344CB8AC3E}">
        <p14:creationId xmlns:p14="http://schemas.microsoft.com/office/powerpoint/2010/main" val="1126398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501</a:t>
            </a:fld>
            <a:endParaRPr lang="en-IN"/>
          </a:p>
        </p:txBody>
      </p:sp>
    </p:spTree>
    <p:extLst>
      <p:ext uri="{BB962C8B-B14F-4D97-AF65-F5344CB8AC3E}">
        <p14:creationId xmlns:p14="http://schemas.microsoft.com/office/powerpoint/2010/main" val="260509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178</a:t>
            </a:fld>
            <a:endParaRPr lang="en-IN"/>
          </a:p>
        </p:txBody>
      </p:sp>
    </p:spTree>
    <p:extLst>
      <p:ext uri="{BB962C8B-B14F-4D97-AF65-F5344CB8AC3E}">
        <p14:creationId xmlns:p14="http://schemas.microsoft.com/office/powerpoint/2010/main" val="390300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503</a:t>
            </a:fld>
            <a:endParaRPr lang="en-IN"/>
          </a:p>
        </p:txBody>
      </p:sp>
    </p:spTree>
    <p:extLst>
      <p:ext uri="{BB962C8B-B14F-4D97-AF65-F5344CB8AC3E}">
        <p14:creationId xmlns:p14="http://schemas.microsoft.com/office/powerpoint/2010/main" val="186496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546</a:t>
            </a:fld>
            <a:endParaRPr lang="en-IN"/>
          </a:p>
        </p:txBody>
      </p:sp>
    </p:spTree>
    <p:extLst>
      <p:ext uri="{BB962C8B-B14F-4D97-AF65-F5344CB8AC3E}">
        <p14:creationId xmlns:p14="http://schemas.microsoft.com/office/powerpoint/2010/main" val="179025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547</a:t>
            </a:fld>
            <a:endParaRPr lang="en-IN"/>
          </a:p>
        </p:txBody>
      </p:sp>
    </p:spTree>
    <p:extLst>
      <p:ext uri="{BB962C8B-B14F-4D97-AF65-F5344CB8AC3E}">
        <p14:creationId xmlns:p14="http://schemas.microsoft.com/office/powerpoint/2010/main" val="14464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548</a:t>
            </a:fld>
            <a:endParaRPr lang="en-IN"/>
          </a:p>
        </p:txBody>
      </p:sp>
    </p:spTree>
    <p:extLst>
      <p:ext uri="{BB962C8B-B14F-4D97-AF65-F5344CB8AC3E}">
        <p14:creationId xmlns:p14="http://schemas.microsoft.com/office/powerpoint/2010/main" val="228804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602</a:t>
            </a:fld>
            <a:endParaRPr lang="en-US"/>
          </a:p>
        </p:txBody>
      </p:sp>
    </p:spTree>
    <p:extLst>
      <p:ext uri="{BB962C8B-B14F-4D97-AF65-F5344CB8AC3E}">
        <p14:creationId xmlns:p14="http://schemas.microsoft.com/office/powerpoint/2010/main" val="4279879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605</a:t>
            </a:fld>
            <a:endParaRPr lang="en-IN"/>
          </a:p>
        </p:txBody>
      </p:sp>
    </p:spTree>
    <p:extLst>
      <p:ext uri="{BB962C8B-B14F-4D97-AF65-F5344CB8AC3E}">
        <p14:creationId xmlns:p14="http://schemas.microsoft.com/office/powerpoint/2010/main" val="3550567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621</a:t>
            </a:fld>
            <a:endParaRPr lang="en-IN"/>
          </a:p>
        </p:txBody>
      </p:sp>
    </p:spTree>
    <p:extLst>
      <p:ext uri="{BB962C8B-B14F-4D97-AF65-F5344CB8AC3E}">
        <p14:creationId xmlns:p14="http://schemas.microsoft.com/office/powerpoint/2010/main" val="241555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208</a:t>
            </a:fld>
            <a:endParaRPr lang="en-IN"/>
          </a:p>
        </p:txBody>
      </p:sp>
    </p:spTree>
    <p:extLst>
      <p:ext uri="{BB962C8B-B14F-4D97-AF65-F5344CB8AC3E}">
        <p14:creationId xmlns:p14="http://schemas.microsoft.com/office/powerpoint/2010/main" val="147611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235</a:t>
            </a:fld>
            <a:endParaRPr lang="en-IN"/>
          </a:p>
        </p:txBody>
      </p:sp>
    </p:spTree>
    <p:extLst>
      <p:ext uri="{BB962C8B-B14F-4D97-AF65-F5344CB8AC3E}">
        <p14:creationId xmlns:p14="http://schemas.microsoft.com/office/powerpoint/2010/main" val="204235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261</a:t>
            </a:fld>
            <a:endParaRPr lang="en-IN"/>
          </a:p>
        </p:txBody>
      </p:sp>
    </p:spTree>
    <p:extLst>
      <p:ext uri="{BB962C8B-B14F-4D97-AF65-F5344CB8AC3E}">
        <p14:creationId xmlns:p14="http://schemas.microsoft.com/office/powerpoint/2010/main" val="35670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262</a:t>
            </a:fld>
            <a:endParaRPr lang="en-IN"/>
          </a:p>
        </p:txBody>
      </p:sp>
    </p:spTree>
    <p:extLst>
      <p:ext uri="{BB962C8B-B14F-4D97-AF65-F5344CB8AC3E}">
        <p14:creationId xmlns:p14="http://schemas.microsoft.com/office/powerpoint/2010/main" val="111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263</a:t>
            </a:fld>
            <a:endParaRPr lang="en-IN"/>
          </a:p>
        </p:txBody>
      </p:sp>
    </p:spTree>
    <p:extLst>
      <p:ext uri="{BB962C8B-B14F-4D97-AF65-F5344CB8AC3E}">
        <p14:creationId xmlns:p14="http://schemas.microsoft.com/office/powerpoint/2010/main" val="362313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264</a:t>
            </a:fld>
            <a:endParaRPr lang="en-IN"/>
          </a:p>
        </p:txBody>
      </p:sp>
    </p:spTree>
    <p:extLst>
      <p:ext uri="{BB962C8B-B14F-4D97-AF65-F5344CB8AC3E}">
        <p14:creationId xmlns:p14="http://schemas.microsoft.com/office/powerpoint/2010/main" val="1293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1/19/2022</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1/19/2022</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1/19/2022</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022683">
                  <a:extLst>
                    <a:ext uri="{9D8B030D-6E8A-4147-A177-3AD203B41FA5}">
                      <a16:colId xmlns:a16="http://schemas.microsoft.com/office/drawing/2014/main" val="20002"/>
                    </a:ext>
                  </a:extLst>
                </a:gridCol>
                <a:gridCol w="1263317">
                  <a:extLst>
                    <a:ext uri="{9D8B030D-6E8A-4147-A177-3AD203B41FA5}">
                      <a16:colId xmlns:a16="http://schemas.microsoft.com/office/drawing/2014/main"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3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3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62.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p>
        </p:txBody>
      </p:sp>
      <p:sp>
        <p:nvSpPr>
          <p:cNvPr id="3" name="Rectangle 2"/>
          <p:cNvSpPr/>
          <p:nvPr/>
        </p:nvSpPr>
        <p:spPr>
          <a:xfrm>
            <a:off x="356347" y="4420191"/>
            <a:ext cx="11479306" cy="1523494"/>
          </a:xfrm>
          <a:prstGeom prst="rect">
            <a:avLst/>
          </a:prstGeom>
          <a:solidFill>
            <a:schemeClr val="bg1"/>
          </a:solidFill>
        </p:spPr>
        <p:txBody>
          <a:bodyPr wrap="square">
            <a:spAutoFit/>
          </a:bodyPr>
          <a:lstStyle/>
          <a:p>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There are three types of anomalies that occur when the database is not normalized. These are – </a:t>
            </a:r>
          </a:p>
          <a:p>
            <a:endParaRPr lang="en-IN" sz="7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Insertion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Updation</a:t>
            </a:r>
            <a:r>
              <a:rPr lang="en-IN"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a:p>
            <a:pPr marL="342900" indent="-342900">
              <a:buFont typeface="Arial" panose="020B0604020202020204" pitchFamily="34" charset="0"/>
              <a:buChar char="•"/>
            </a:pPr>
            <a:endParaRPr lang="en-IN" sz="700" b="1" i="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Arial" panose="020B0604020202020204" pitchFamily="34" charset="0"/>
              <a:buChar char="•"/>
            </a:pPr>
            <a:r>
              <a:rPr lang="en-IN"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Deletion </a:t>
            </a:r>
            <a:r>
              <a:rPr lang="en-IN"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anomaly.</a:t>
            </a:r>
          </a:p>
        </p:txBody>
      </p:sp>
      <p:sp>
        <p:nvSpPr>
          <p:cNvPr id="6" name="Rectangle 5"/>
          <p:cNvSpPr/>
          <p:nvPr/>
        </p:nvSpPr>
        <p:spPr>
          <a:xfrm>
            <a:off x="412276" y="8184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sp>
        <p:nvSpPr>
          <p:cNvPr id="4" name="Rectangle 3">
            <a:extLst>
              <a:ext uri="{FF2B5EF4-FFF2-40B4-BE49-F238E27FC236}">
                <a16:creationId xmlns:a16="http://schemas.microsoft.com/office/drawing/2014/main" id="{D47A9B01-AEC6-45CA-8190-3C4C90FF1754}"/>
              </a:ext>
            </a:extLst>
          </p:cNvPr>
          <p:cNvSpPr/>
          <p:nvPr/>
        </p:nvSpPr>
        <p:spPr>
          <a:xfrm>
            <a:off x="2185587" y="3284984"/>
            <a:ext cx="7922414" cy="400110"/>
          </a:xfrm>
          <a:prstGeom prst="rect">
            <a:avLst/>
          </a:prstGeom>
        </p:spPr>
        <p:txBody>
          <a:bodyPr wrap="square">
            <a:spAutoFit/>
          </a:bodyPr>
          <a:lstStyle/>
          <a:p>
            <a:r>
              <a:rPr lang="en-US" sz="2000" dirty="0">
                <a:solidFill>
                  <a:srgbClr val="222222"/>
                </a:solidFill>
                <a:latin typeface="Palatino Linotype" panose="02040502050505030304" pitchFamily="18" charset="0"/>
              </a:rPr>
              <a:t>Something that deviates from what is standard, normal, or expected.</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184479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anomalies in dbms - example</a:t>
            </a:r>
            <a:endParaRPr lang="en-IN" sz="3200" i="1" dirty="0">
              <a:solidFill>
                <a:srgbClr val="FF9900"/>
              </a:solidFill>
              <a:latin typeface="Arial" pitchFamily="34" charset="0"/>
              <a:cs typeface="Arial" pitchFamily="34" charset="0"/>
            </a:endParaRPr>
          </a:p>
        </p:txBody>
      </p:sp>
      <p:sp>
        <p:nvSpPr>
          <p:cNvPr id="2" name="Rectangle 1"/>
          <p:cNvSpPr/>
          <p:nvPr/>
        </p:nvSpPr>
        <p:spPr>
          <a:xfrm>
            <a:off x="203968" y="838201"/>
            <a:ext cx="11784066"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8185116"/>
              </p:ext>
            </p:extLst>
          </p:nvPr>
        </p:nvGraphicFramePr>
        <p:xfrm>
          <a:off x="309523" y="1571614"/>
          <a:ext cx="11572955" cy="3343296"/>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57216">
                <a:tc>
                  <a:txBody>
                    <a:bodyPr/>
                    <a:lstStyle/>
                    <a:p>
                      <a:pPr fontAlgn="t"/>
                      <a:r>
                        <a:rPr lang="en-US" dirty="0"/>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57216">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1652975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95" y="2"/>
            <a:ext cx="12190413"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update, and delete </a:t>
            </a:r>
            <a:r>
              <a:rPr lang="en-IN" sz="3200" i="1" dirty="0">
                <a:solidFill>
                  <a:srgbClr val="FF9900"/>
                </a:solidFill>
                <a:latin typeface="Arial" pitchFamily="34" charset="0"/>
                <a:cs typeface="Arial" pitchFamily="34" charset="0"/>
              </a:rPr>
              <a:t>anomaly</a:t>
            </a:r>
          </a:p>
        </p:txBody>
      </p:sp>
      <p:sp>
        <p:nvSpPr>
          <p:cNvPr id="2" name="Rectangle 1"/>
          <p:cNvSpPr/>
          <p:nvPr/>
        </p:nvSpPr>
        <p:spPr>
          <a:xfrm>
            <a:off x="203968" y="380645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graphicFrame>
        <p:nvGraphicFramePr>
          <p:cNvPr id="6" name="Table 5">
            <a:extLst>
              <a:ext uri="{FF2B5EF4-FFF2-40B4-BE49-F238E27FC236}">
                <a16:creationId xmlns:a16="http://schemas.microsoft.com/office/drawing/2014/main" id="{4C32FF27-28F3-4B36-B760-43CC28BF8F08}"/>
              </a:ext>
            </a:extLst>
          </p:cNvPr>
          <p:cNvGraphicFramePr>
            <a:graphicFrameLocks noGrp="1"/>
          </p:cNvGraphicFramePr>
          <p:nvPr>
            <p:extLst>
              <p:ext uri="{D42A27DB-BD31-4B8C-83A1-F6EECF244321}">
                <p14:modId xmlns:p14="http://schemas.microsoft.com/office/powerpoint/2010/main" val="3490002922"/>
              </p:ext>
            </p:extLst>
          </p:nvPr>
        </p:nvGraphicFramePr>
        <p:xfrm>
          <a:off x="309523" y="940688"/>
          <a:ext cx="11572955" cy="2560320"/>
        </p:xfrm>
        <a:graphic>
          <a:graphicData uri="http://schemas.openxmlformats.org/drawingml/2006/table">
            <a:tbl>
              <a:tblPr/>
              <a:tblGrid>
                <a:gridCol w="2314591">
                  <a:extLst>
                    <a:ext uri="{9D8B030D-6E8A-4147-A177-3AD203B41FA5}">
                      <a16:colId xmlns:a16="http://schemas.microsoft.com/office/drawing/2014/main" val="20000"/>
                    </a:ext>
                  </a:extLst>
                </a:gridCol>
                <a:gridCol w="2314591">
                  <a:extLst>
                    <a:ext uri="{9D8B030D-6E8A-4147-A177-3AD203B41FA5}">
                      <a16:colId xmlns:a16="http://schemas.microsoft.com/office/drawing/2014/main" val="20001"/>
                    </a:ext>
                  </a:extLst>
                </a:gridCol>
                <a:gridCol w="2314591">
                  <a:extLst>
                    <a:ext uri="{9D8B030D-6E8A-4147-A177-3AD203B41FA5}">
                      <a16:colId xmlns:a16="http://schemas.microsoft.com/office/drawing/2014/main" val="20002"/>
                    </a:ext>
                  </a:extLst>
                </a:gridCol>
                <a:gridCol w="2314591">
                  <a:extLst>
                    <a:ext uri="{9D8B030D-6E8A-4147-A177-3AD203B41FA5}">
                      <a16:colId xmlns:a16="http://schemas.microsoft.com/office/drawing/2014/main" val="20003"/>
                    </a:ext>
                  </a:extLst>
                </a:gridCol>
                <a:gridCol w="2314591">
                  <a:extLst>
                    <a:ext uri="{9D8B030D-6E8A-4147-A177-3AD203B41FA5}">
                      <a16:colId xmlns:a16="http://schemas.microsoft.com/office/drawing/2014/main"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Amit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22697">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Rajan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Bhavin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Pankaj</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A19225FB-EA5D-45BD-BBAA-82A64EB1E696}"/>
              </a:ext>
            </a:extLst>
          </p:cNvPr>
          <p:cNvSpPr/>
          <p:nvPr/>
        </p:nvSpPr>
        <p:spPr>
          <a:xfrm>
            <a:off x="309522" y="3068960"/>
            <a:ext cx="11572954"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id="{C01044E2-536D-4DA9-B7F7-AA0CA805F7F0}"/>
              </a:ext>
            </a:extLst>
          </p:cNvPr>
          <p:cNvSpPr/>
          <p:nvPr/>
        </p:nvSpPr>
        <p:spPr>
          <a:xfrm>
            <a:off x="7248128" y="1412776"/>
            <a:ext cx="4634348" cy="16561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39C041-0FE1-4844-9D9C-D2FD2E98CCA0}"/>
              </a:ext>
            </a:extLst>
          </p:cNvPr>
          <p:cNvSpPr/>
          <p:nvPr/>
        </p:nvSpPr>
        <p:spPr>
          <a:xfrm>
            <a:off x="4799855" y="764704"/>
            <a:ext cx="7217973" cy="291225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A4B7221-DB36-4754-BFEB-6F69E87492A1}"/>
              </a:ext>
            </a:extLst>
          </p:cNvPr>
          <p:cNvSpPr/>
          <p:nvPr/>
        </p:nvSpPr>
        <p:spPr>
          <a:xfrm>
            <a:off x="203968" y="404664"/>
            <a:ext cx="2939704" cy="400110"/>
          </a:xfrm>
          <a:prstGeom prst="rect">
            <a:avLst/>
          </a:prstGeom>
        </p:spPr>
        <p:txBody>
          <a:bodyPr wrap="square">
            <a:spAutoFit/>
          </a:bodyPr>
          <a:lstStyle/>
          <a:p>
            <a:r>
              <a:rPr lang="en-US" sz="2000" dirty="0"/>
              <a:t>student table.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26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335360" y="3276601"/>
            <a:ext cx="11449272" cy="707886"/>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Normalization is the process of removing redundant data from the database by splitting the table into two or more tables and defining relationships between these tables.</a:t>
            </a:r>
          </a:p>
        </p:txBody>
      </p:sp>
    </p:spTree>
    <p:extLst>
      <p:ext uri="{BB962C8B-B14F-4D97-AF65-F5344CB8AC3E}">
        <p14:creationId xmlns:p14="http://schemas.microsoft.com/office/powerpoint/2010/main" val="250295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469292" y="642919"/>
            <a:ext cx="10899230" cy="646331"/>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b="1" dirty="0">
                <a:latin typeface="Palatino Linotype" panose="02040502050505030304" pitchFamily="18" charset="0"/>
                <a:cs typeface="Segoe UI Light" panose="020B0502040204020203" pitchFamily="34" charset="0"/>
              </a:rPr>
              <a:t>courses</a:t>
            </a:r>
            <a:r>
              <a:rPr lang="en-US" dirty="0">
                <a:latin typeface="Palatino Linotype" panose="02040502050505030304" pitchFamily="18" charset="0"/>
                <a:cs typeface="Segoe UI Light" panose="020B0502040204020203" pitchFamily="34" charset="0"/>
              </a:rPr>
              <a:t> and </a:t>
            </a:r>
            <a:r>
              <a:rPr lang="en-US" b="1" dirty="0">
                <a:latin typeface="Palatino Linotype" panose="02040502050505030304" pitchFamily="18" charset="0"/>
                <a:cs typeface="Segoe UI Light" panose="020B0502040204020203" pitchFamily="34" charset="0"/>
              </a:rPr>
              <a:t>instructors</a:t>
            </a:r>
            <a:r>
              <a:rPr lang="en-US" dirty="0">
                <a:latin typeface="Palatino Linotype" panose="02040502050505030304" pitchFamily="18" charset="0"/>
                <a:cs typeface="Segoe UI Light" panose="020B0502040204020203" pitchFamily="34" charset="0"/>
              </a:rPr>
              <a:t> in a university.</a:t>
            </a:r>
            <a:endParaRPr lang="en-IN"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8707524"/>
              </p:ext>
            </p:extLst>
          </p:nvPr>
        </p:nvGraphicFramePr>
        <p:xfrm>
          <a:off x="407368" y="1928802"/>
          <a:ext cx="11377263" cy="1706880"/>
        </p:xfrm>
        <a:graphic>
          <a:graphicData uri="http://schemas.openxmlformats.org/drawingml/2006/table">
            <a:tbl>
              <a:tblPr/>
              <a:tblGrid>
                <a:gridCol w="2255835">
                  <a:extLst>
                    <a:ext uri="{9D8B030D-6E8A-4147-A177-3AD203B41FA5}">
                      <a16:colId xmlns:a16="http://schemas.microsoft.com/office/drawing/2014/main" val="20000"/>
                    </a:ext>
                  </a:extLst>
                </a:gridCol>
                <a:gridCol w="2648156">
                  <a:extLst>
                    <a:ext uri="{9D8B030D-6E8A-4147-A177-3AD203B41FA5}">
                      <a16:colId xmlns:a16="http://schemas.microsoft.com/office/drawing/2014/main" val="20001"/>
                    </a:ext>
                  </a:extLst>
                </a:gridCol>
                <a:gridCol w="2648156">
                  <a:extLst>
                    <a:ext uri="{9D8B030D-6E8A-4147-A177-3AD203B41FA5}">
                      <a16:colId xmlns:a16="http://schemas.microsoft.com/office/drawing/2014/main" val="20002"/>
                    </a:ext>
                  </a:extLst>
                </a:gridCol>
                <a:gridCol w="3825116">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phone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
        <p:nvSpPr>
          <p:cNvPr id="6" name="Rectangle 1"/>
          <p:cNvSpPr>
            <a:spLocks noChangeArrowheads="1"/>
          </p:cNvSpPr>
          <p:nvPr/>
        </p:nvSpPr>
        <p:spPr bwMode="auto">
          <a:xfrm>
            <a:off x="2781302" y="242083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407367" y="4357694"/>
            <a:ext cx="11377267" cy="1200329"/>
          </a:xfrm>
          <a:prstGeom prst="rect">
            <a:avLst/>
          </a:prstGeom>
        </p:spPr>
        <p:txBody>
          <a:bodyPr wrap="square">
            <a:spAutoFit/>
          </a:bodyPr>
          <a:lstStyle/>
          <a:p>
            <a:pPr algn="just"/>
            <a:r>
              <a:rPr lang="en-US"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dirty="0">
                <a:solidFill>
                  <a:srgbClr val="C41A1A"/>
                </a:solidFill>
                <a:latin typeface="Palatino Linotype" panose="02040502050505030304" pitchFamily="18" charset="0"/>
              </a:rPr>
              <a:t>if Prof. Ronald changed his mobile number. In such a situation, we will have to make edits in 2 places</a:t>
            </a:r>
            <a:r>
              <a:rPr lang="en-US" b="1" dirty="0">
                <a:solidFill>
                  <a:srgbClr val="333333"/>
                </a:solidFill>
                <a:latin typeface="Palatino Linotype" panose="02040502050505030304" pitchFamily="18" charset="0"/>
              </a:rPr>
              <a:t>. </a:t>
            </a:r>
            <a:r>
              <a:rPr lang="en-US" dirty="0">
                <a:solidFill>
                  <a:srgbClr val="333333"/>
                </a:solidFill>
                <a:latin typeface="Palatino Linotype" panose="02040502050505030304" pitchFamily="18" charset="0"/>
              </a:rPr>
              <a:t>What if someone just edited the mobile number against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but forgot to edit it for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 This will lead to stale/wrong information in the database.</a:t>
            </a:r>
            <a:endParaRPr lang="en-US" dirty="0">
              <a:latin typeface="Palatino Linotype" panose="02040502050505030304" pitchFamily="18" charset="0"/>
            </a:endParaRPr>
          </a:p>
        </p:txBody>
      </p:sp>
    </p:spTree>
    <p:extLst>
      <p:ext uri="{BB962C8B-B14F-4D97-AF65-F5344CB8AC3E}">
        <p14:creationId xmlns:p14="http://schemas.microsoft.com/office/powerpoint/2010/main" val="286733200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860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584571" y="838203"/>
            <a:ext cx="1094380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262656362"/>
              </p:ext>
            </p:extLst>
          </p:nvPr>
        </p:nvGraphicFramePr>
        <p:xfrm>
          <a:off x="407368" y="1938144"/>
          <a:ext cx="11305257" cy="1706880"/>
        </p:xfrm>
        <a:graphic>
          <a:graphicData uri="http://schemas.openxmlformats.org/drawingml/2006/table">
            <a:tbl>
              <a:tblPr/>
              <a:tblGrid>
                <a:gridCol w="3768419">
                  <a:extLst>
                    <a:ext uri="{9D8B030D-6E8A-4147-A177-3AD203B41FA5}">
                      <a16:colId xmlns:a16="http://schemas.microsoft.com/office/drawing/2014/main" val="20000"/>
                    </a:ext>
                  </a:extLst>
                </a:gridCol>
                <a:gridCol w="3768419">
                  <a:extLst>
                    <a:ext uri="{9D8B030D-6E8A-4147-A177-3AD203B41FA5}">
                      <a16:colId xmlns:a16="http://schemas.microsoft.com/office/drawing/2014/main" val="20001"/>
                    </a:ext>
                  </a:extLst>
                </a:gridCol>
                <a:gridCol w="3768419">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82463487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14472405"/>
              </p:ext>
            </p:extLst>
          </p:nvPr>
        </p:nvGraphicFramePr>
        <p:xfrm>
          <a:off x="398977" y="4389120"/>
          <a:ext cx="11321181" cy="1706880"/>
        </p:xfrm>
        <a:graphic>
          <a:graphicData uri="http://schemas.openxmlformats.org/drawingml/2006/table">
            <a:tbl>
              <a:tblPr/>
              <a:tblGrid>
                <a:gridCol w="3773727">
                  <a:extLst>
                    <a:ext uri="{9D8B030D-6E8A-4147-A177-3AD203B41FA5}">
                      <a16:colId xmlns:a16="http://schemas.microsoft.com/office/drawing/2014/main" val="20000"/>
                    </a:ext>
                  </a:extLst>
                </a:gridCol>
                <a:gridCol w="3773727">
                  <a:extLst>
                    <a:ext uri="{9D8B030D-6E8A-4147-A177-3AD203B41FA5}">
                      <a16:colId xmlns:a16="http://schemas.microsoft.com/office/drawing/2014/main" val="20001"/>
                    </a:ext>
                  </a:extLst>
                </a:gridCol>
                <a:gridCol w="3773727">
                  <a:extLst>
                    <a:ext uri="{9D8B030D-6E8A-4147-A177-3AD203B41FA5}">
                      <a16:colId xmlns:a16="http://schemas.microsoft.com/office/drawing/2014/main" val="20002"/>
                    </a:ext>
                  </a:extLst>
                </a:gridCol>
              </a:tblGrid>
              <a:tr h="19812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20</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21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 Auditorium</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407368" y="1372662"/>
            <a:ext cx="3727276" cy="369332"/>
          </a:xfrm>
          <a:prstGeom prst="rect">
            <a:avLst/>
          </a:prstGeom>
        </p:spPr>
        <p:txBody>
          <a:bodyPr wrap="squar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398977" y="3878755"/>
            <a:ext cx="3261540" cy="369332"/>
          </a:xfrm>
          <a:prstGeom prst="rect">
            <a:avLst/>
          </a:prstGeom>
        </p:spPr>
        <p:txBody>
          <a:bodyPr wrap="square">
            <a:spAutoFit/>
          </a:bodyPr>
          <a:lstStyle/>
          <a:p>
            <a:r>
              <a:rPr lang="en-US" b="1" dirty="0">
                <a:solidFill>
                  <a:srgbClr val="006C86"/>
                </a:solidFill>
                <a:latin typeface="Open sans"/>
              </a:rPr>
              <a:t>Table 2 (Course)</a:t>
            </a:r>
            <a:endParaRPr lang="en-US" dirty="0">
              <a:solidFill>
                <a:srgbClr val="006C86"/>
              </a:solidFill>
            </a:endParaRPr>
          </a:p>
        </p:txBody>
      </p:sp>
    </p:spTree>
    <p:extLst>
      <p:ext uri="{BB962C8B-B14F-4D97-AF65-F5344CB8AC3E}">
        <p14:creationId xmlns:p14="http://schemas.microsoft.com/office/powerpoint/2010/main" val="174913710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a:t>
            </a:r>
            <a:r>
              <a:rPr lang="en-US" sz="3200" i="1">
                <a:solidFill>
                  <a:srgbClr val="FF9900"/>
                </a:solidFill>
                <a:latin typeface="Arial" pitchFamily="34" charset="0"/>
                <a:cs typeface="Arial" pitchFamily="34" charset="0"/>
              </a:rPr>
              <a:t>1NF)</a:t>
            </a:r>
            <a:endParaRPr lang="en-US" sz="3200" i="1" dirty="0">
              <a:solidFill>
                <a:srgbClr val="FF9900"/>
              </a:solidFill>
              <a:latin typeface="Arial" pitchFamily="34" charset="0"/>
              <a:cs typeface="Arial" pitchFamily="34" charset="0"/>
            </a:endParaRPr>
          </a:p>
        </p:txBody>
      </p:sp>
      <p:sp>
        <p:nvSpPr>
          <p:cNvPr id="11" name="Rectangle 10"/>
          <p:cNvSpPr/>
          <p:nvPr/>
        </p:nvSpPr>
        <p:spPr>
          <a:xfrm>
            <a:off x="551384" y="1556792"/>
            <a:ext cx="11233248" cy="2469522"/>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spTree>
    <p:extLst>
      <p:ext uri="{BB962C8B-B14F-4D97-AF65-F5344CB8AC3E}">
        <p14:creationId xmlns:p14="http://schemas.microsoft.com/office/powerpoint/2010/main" val="395710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First Normal Form (1NF)</a:t>
            </a:r>
          </a:p>
        </p:txBody>
      </p:sp>
      <p:sp>
        <p:nvSpPr>
          <p:cNvPr id="8" name="Rectangle 7"/>
          <p:cNvSpPr/>
          <p:nvPr/>
        </p:nvSpPr>
        <p:spPr>
          <a:xfrm>
            <a:off x="425329" y="714356"/>
            <a:ext cx="11251329" cy="369332"/>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41596038"/>
              </p:ext>
            </p:extLst>
          </p:nvPr>
        </p:nvGraphicFramePr>
        <p:xfrm>
          <a:off x="425329" y="1196752"/>
          <a:ext cx="10135168" cy="1761266"/>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292847">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481106">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 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292847">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(CS189, 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3302540657"/>
                  </a:ext>
                </a:extLst>
              </a:tr>
            </a:tbl>
          </a:graphicData>
        </a:graphic>
      </p:graphicFrame>
      <p:sp>
        <p:nvSpPr>
          <p:cNvPr id="4" name="Rectangle 3"/>
          <p:cNvSpPr/>
          <p:nvPr/>
        </p:nvSpPr>
        <p:spPr>
          <a:xfrm>
            <a:off x="425329" y="3140968"/>
            <a:ext cx="11251329"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Here, the issue is that in the first row, we are storing 2 courses against Prof. </a:t>
            </a:r>
            <a:r>
              <a:rPr lang="en-US" dirty="0">
                <a:solidFill>
                  <a:srgbClr val="222222"/>
                </a:solidFill>
                <a:latin typeface="Palatino Linotype" panose="02040502050505030304" pitchFamily="18" charset="0"/>
              </a:rPr>
              <a:t>Ronald</a:t>
            </a:r>
            <a:r>
              <a:rPr lang="en-US" dirty="0">
                <a:solidFill>
                  <a:srgbClr val="333333"/>
                </a:solidFill>
                <a:latin typeface="Palatino Linotype" panose="02040502050505030304" pitchFamily="18" charset="0"/>
              </a:rPr>
              <a:t>. A better method would be to store the courses separately. This way, if we want to edit some information related to </a:t>
            </a:r>
            <a:r>
              <a:rPr lang="en-US" b="1" dirty="0">
                <a:solidFill>
                  <a:srgbClr val="0070C0"/>
                </a:solidFill>
                <a:latin typeface="Palatino Linotype" panose="02040502050505030304" pitchFamily="18" charset="0"/>
              </a:rPr>
              <a:t>CS101</a:t>
            </a:r>
            <a:r>
              <a:rPr lang="en-US" dirty="0">
                <a:solidFill>
                  <a:srgbClr val="333333"/>
                </a:solidFill>
                <a:latin typeface="Palatino Linotype" panose="02040502050505030304" pitchFamily="18" charset="0"/>
              </a:rPr>
              <a:t>, we do not have to touch the data corresponding to </a:t>
            </a:r>
            <a:r>
              <a:rPr lang="en-US" b="1" dirty="0">
                <a:solidFill>
                  <a:srgbClr val="0070C0"/>
                </a:solidFill>
                <a:latin typeface="Palatino Linotype" panose="02040502050505030304" pitchFamily="18" charset="0"/>
              </a:rPr>
              <a:t>CS154</a:t>
            </a:r>
            <a:r>
              <a:rPr lang="en-US"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2536168566"/>
              </p:ext>
            </p:extLst>
          </p:nvPr>
        </p:nvGraphicFramePr>
        <p:xfrm>
          <a:off x="425329" y="4149080"/>
          <a:ext cx="10135168" cy="2560320"/>
        </p:xfrm>
        <a:graphic>
          <a:graphicData uri="http://schemas.openxmlformats.org/drawingml/2006/table">
            <a:tbl>
              <a:tblPr/>
              <a:tblGrid>
                <a:gridCol w="5067584">
                  <a:extLst>
                    <a:ext uri="{9D8B030D-6E8A-4147-A177-3AD203B41FA5}">
                      <a16:colId xmlns:a16="http://schemas.microsoft.com/office/drawing/2014/main" val="20000"/>
                    </a:ext>
                  </a:extLst>
                </a:gridCol>
                <a:gridCol w="5067584">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399425111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Prof. Smith</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74028018"/>
                  </a:ext>
                </a:extLst>
              </a:tr>
            </a:tbl>
          </a:graphicData>
        </a:graphic>
      </p:graphicFrame>
    </p:spTree>
    <p:extLst>
      <p:ext uri="{BB962C8B-B14F-4D97-AF65-F5344CB8AC3E}">
        <p14:creationId xmlns:p14="http://schemas.microsoft.com/office/powerpoint/2010/main" val="395710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772816"/>
            <a:ext cx="11089231" cy="1631216"/>
          </a:xfrm>
          <a:prstGeom prst="rect">
            <a:avLst/>
          </a:prstGeom>
        </p:spPr>
        <p:txBody>
          <a:bodyPr wrap="square">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spTree>
    <p:extLst>
      <p:ext uri="{BB962C8B-B14F-4D97-AF65-F5344CB8AC3E}">
        <p14:creationId xmlns:p14="http://schemas.microsoft.com/office/powerpoint/2010/main" val="3983721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a:t>
            </a:r>
            <a:r>
              <a:rPr lang="en-US" sz="3200" i="1">
                <a:solidFill>
                  <a:srgbClr val="FF9900"/>
                </a:solidFill>
                <a:latin typeface="Arial" pitchFamily="34" charset="0"/>
                <a:cs typeface="Arial" pitchFamily="34" charset="0"/>
              </a:rPr>
              <a:t>2NF)</a:t>
            </a:r>
            <a:endParaRPr lang="en-US" sz="3200" i="1" dirty="0">
              <a:solidFill>
                <a:srgbClr val="FF9900"/>
              </a:solidFill>
              <a:latin typeface="Arial" pitchFamily="34" charset="0"/>
              <a:cs typeface="Arial" pitchFamily="34" charset="0"/>
            </a:endParaRPr>
          </a:p>
        </p:txBody>
      </p:sp>
      <p:sp>
        <p:nvSpPr>
          <p:cNvPr id="8" name="Rectangle 7"/>
          <p:cNvSpPr/>
          <p:nvPr/>
        </p:nvSpPr>
        <p:spPr>
          <a:xfrm>
            <a:off x="408188" y="838200"/>
            <a:ext cx="11376444"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 (a compound key, if necessary).</a:t>
            </a:r>
          </a:p>
        </p:txBody>
      </p:sp>
      <p:sp>
        <p:nvSpPr>
          <p:cNvPr id="3" name="Rectangle 2"/>
          <p:cNvSpPr/>
          <p:nvPr/>
        </p:nvSpPr>
        <p:spPr>
          <a:xfrm>
            <a:off x="408188" y="1988840"/>
            <a:ext cx="11376444" cy="923330"/>
          </a:xfrm>
          <a:prstGeom prst="rect">
            <a:avLst/>
          </a:prstGeom>
        </p:spPr>
        <p:txBody>
          <a:bodyPr wrap="square">
            <a:spAutoFit/>
          </a:bodyPr>
          <a:lstStyle/>
          <a:p>
            <a:pPr algn="just"/>
            <a:r>
              <a:rPr lang="en-US"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dirty="0">
                <a:latin typeface="Palatino Linotype" panose="02040502050505030304" pitchFamily="18" charset="0"/>
              </a:rPr>
              <a:t>A sample table may look like this (</a:t>
            </a:r>
            <a:r>
              <a:rPr lang="en-US" b="1" dirty="0">
                <a:solidFill>
                  <a:srgbClr val="006C86"/>
                </a:solidFill>
                <a:latin typeface="Palatino Linotype" panose="02040502050505030304" pitchFamily="18" charset="0"/>
              </a:rPr>
              <a:t>student name and course code</a:t>
            </a:r>
            <a:r>
              <a:rPr lang="en-US" dirty="0">
                <a:latin typeface="Palatino Linotype" panose="02040502050505030304" pitchFamily="18" charset="0"/>
              </a:rPr>
              <a:t>)</a:t>
            </a:r>
            <a:endParaRPr lang="en-US" dirty="0">
              <a:solidFill>
                <a:srgbClr val="333333"/>
              </a:solidFill>
              <a:latin typeface="Palatino Linotype" panose="02040502050505030304" pitchFamily="18" charset="0"/>
            </a:endParaRPr>
          </a:p>
        </p:txBody>
      </p:sp>
      <p:graphicFrame>
        <p:nvGraphicFramePr>
          <p:cNvPr id="5" name="Table 4">
            <a:extLst>
              <a:ext uri="{FF2B5EF4-FFF2-40B4-BE49-F238E27FC236}">
                <a16:creationId xmlns:a16="http://schemas.microsoft.com/office/drawing/2014/main" id="{CAD03DF9-81B7-4EFC-8798-114DE1090178}"/>
              </a:ext>
            </a:extLst>
          </p:cNvPr>
          <p:cNvGraphicFramePr>
            <a:graphicFrameLocks noGrp="1"/>
          </p:cNvGraphicFramePr>
          <p:nvPr>
            <p:extLst>
              <p:ext uri="{D42A27DB-BD31-4B8C-83A1-F6EECF244321}">
                <p14:modId xmlns:p14="http://schemas.microsoft.com/office/powerpoint/2010/main" val="367277895"/>
              </p:ext>
            </p:extLst>
          </p:nvPr>
        </p:nvGraphicFramePr>
        <p:xfrm>
          <a:off x="408188" y="3576608"/>
          <a:ext cx="11376445" cy="2560320"/>
        </p:xfrm>
        <a:graphic>
          <a:graphicData uri="http://schemas.openxmlformats.org/drawingml/2006/table">
            <a:tbl>
              <a:tblPr/>
              <a:tblGrid>
                <a:gridCol w="2275289">
                  <a:extLst>
                    <a:ext uri="{9D8B030D-6E8A-4147-A177-3AD203B41FA5}">
                      <a16:colId xmlns:a16="http://schemas.microsoft.com/office/drawing/2014/main" val="20000"/>
                    </a:ext>
                  </a:extLst>
                </a:gridCol>
                <a:gridCol w="2275289">
                  <a:extLst>
                    <a:ext uri="{9D8B030D-6E8A-4147-A177-3AD203B41FA5}">
                      <a16:colId xmlns:a16="http://schemas.microsoft.com/office/drawing/2014/main" val="292465217"/>
                    </a:ext>
                  </a:extLst>
                </a:gridCol>
                <a:gridCol w="2275289">
                  <a:extLst>
                    <a:ext uri="{9D8B030D-6E8A-4147-A177-3AD203B41FA5}">
                      <a16:colId xmlns:a16="http://schemas.microsoft.com/office/drawing/2014/main" val="3593966889"/>
                    </a:ext>
                  </a:extLst>
                </a:gridCol>
                <a:gridCol w="2275289">
                  <a:extLst>
                    <a:ext uri="{9D8B030D-6E8A-4147-A177-3AD203B41FA5}">
                      <a16:colId xmlns:a16="http://schemas.microsoft.com/office/drawing/2014/main" val="20001"/>
                    </a:ext>
                  </a:extLst>
                </a:gridCol>
                <a:gridCol w="2275289">
                  <a:extLst>
                    <a:ext uri="{9D8B030D-6E8A-4147-A177-3AD203B41FA5}">
                      <a16:colId xmlns:a16="http://schemas.microsoft.com/office/drawing/2014/main" val="4030692466"/>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872776617"/>
                  </a:ext>
                </a:extLst>
              </a:tr>
            </a:tbl>
          </a:graphicData>
        </a:graphic>
      </p:graphicFrame>
      <p:sp>
        <p:nvSpPr>
          <p:cNvPr id="6" name="Rectangle 5">
            <a:extLst>
              <a:ext uri="{FF2B5EF4-FFF2-40B4-BE49-F238E27FC236}">
                <a16:creationId xmlns:a16="http://schemas.microsoft.com/office/drawing/2014/main" id="{F6BB78A0-883F-4C65-AD8D-B4BF8160D37C}"/>
              </a:ext>
            </a:extLst>
          </p:cNvPr>
          <p:cNvSpPr/>
          <p:nvPr/>
        </p:nvSpPr>
        <p:spPr>
          <a:xfrm>
            <a:off x="514094" y="3068960"/>
            <a:ext cx="2915966" cy="369332"/>
          </a:xfrm>
          <a:prstGeom prst="rect">
            <a:avLst/>
          </a:prstGeom>
        </p:spPr>
        <p:txBody>
          <a:bodyPr wrap="square">
            <a:spAutoFit/>
          </a:bodyPr>
          <a:lstStyle/>
          <a:p>
            <a:r>
              <a:rPr lang="en-US" b="1" dirty="0">
                <a:solidFill>
                  <a:srgbClr val="006C86"/>
                </a:solidFill>
                <a:latin typeface="Open sans"/>
              </a:rPr>
              <a:t>Enrollments</a:t>
            </a:r>
          </a:p>
        </p:txBody>
      </p:sp>
    </p:spTree>
    <p:extLst>
      <p:ext uri="{BB962C8B-B14F-4D97-AF65-F5344CB8AC3E}">
        <p14:creationId xmlns:p14="http://schemas.microsoft.com/office/powerpoint/2010/main" val="3983721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290192"/>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val="1981564116"/>
              </p:ext>
            </p:extLst>
          </p:nvPr>
        </p:nvGraphicFramePr>
        <p:xfrm>
          <a:off x="191344" y="1280734"/>
          <a:ext cx="6048673" cy="2133600"/>
        </p:xfrm>
        <a:graphic>
          <a:graphicData uri="http://schemas.openxmlformats.org/drawingml/2006/table">
            <a:tbl>
              <a:tblPr/>
              <a:tblGrid>
                <a:gridCol w="864096">
                  <a:extLst>
                    <a:ext uri="{9D8B030D-6E8A-4147-A177-3AD203B41FA5}">
                      <a16:colId xmlns:a16="http://schemas.microsoft.com/office/drawing/2014/main" val="1476581868"/>
                    </a:ext>
                  </a:extLst>
                </a:gridCol>
                <a:gridCol w="244827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296145">
                  <a:extLst>
                    <a:ext uri="{9D8B030D-6E8A-4147-A177-3AD203B41FA5}">
                      <a16:colId xmlns:a16="http://schemas.microsoft.com/office/drawing/2014/main" val="1524911837"/>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Phone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City</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Rahul</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Pune</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Rajat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Mumbai</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Raman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Surat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Pankaj</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Baroda</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148266683"/>
                  </a:ext>
                </a:extLst>
              </a:tr>
            </a:tbl>
          </a:graphicData>
        </a:graphic>
      </p:graphicFrame>
      <p:sp>
        <p:nvSpPr>
          <p:cNvPr id="11" name="Rectangle 10"/>
          <p:cNvSpPr/>
          <p:nvPr/>
        </p:nvSpPr>
        <p:spPr>
          <a:xfrm>
            <a:off x="514094" y="764704"/>
            <a:ext cx="2915966" cy="369332"/>
          </a:xfrm>
          <a:prstGeom prst="rect">
            <a:avLst/>
          </a:prstGeom>
        </p:spPr>
        <p:txBody>
          <a:bodyPr wrap="square">
            <a:spAutoFit/>
          </a:bodyPr>
          <a:lstStyle/>
          <a:p>
            <a:r>
              <a:rPr lang="en-US" b="1" dirty="0">
                <a:solidFill>
                  <a:srgbClr val="006C86"/>
                </a:solidFill>
                <a:latin typeface="Open sans"/>
              </a:rPr>
              <a:t>Student</a:t>
            </a:r>
            <a:endParaRPr lang="en-US" dirty="0">
              <a:solidFill>
                <a:srgbClr val="006C86"/>
              </a:solidFill>
            </a:endParaRPr>
          </a:p>
        </p:txBody>
      </p:sp>
      <p:sp>
        <p:nvSpPr>
          <p:cNvPr id="12" name="Rectangle 11"/>
          <p:cNvSpPr/>
          <p:nvPr/>
        </p:nvSpPr>
        <p:spPr>
          <a:xfrm>
            <a:off x="500907" y="3578390"/>
            <a:ext cx="3007626" cy="369332"/>
          </a:xfrm>
          <a:prstGeom prst="rect">
            <a:avLst/>
          </a:prstGeom>
        </p:spPr>
        <p:txBody>
          <a:bodyPr wrap="square">
            <a:spAutoFit/>
          </a:bodyPr>
          <a:lstStyle/>
          <a:p>
            <a:r>
              <a:rPr lang="en-US" b="1" dirty="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94697477"/>
              </p:ext>
            </p:extLst>
          </p:nvPr>
        </p:nvGraphicFramePr>
        <p:xfrm>
          <a:off x="191345" y="4070185"/>
          <a:ext cx="6048672" cy="2560320"/>
        </p:xfrm>
        <a:graphic>
          <a:graphicData uri="http://schemas.openxmlformats.org/drawingml/2006/table">
            <a:tbl>
              <a:tblPr/>
              <a:tblGrid>
                <a:gridCol w="3156421">
                  <a:extLst>
                    <a:ext uri="{9D8B030D-6E8A-4147-A177-3AD203B41FA5}">
                      <a16:colId xmlns:a16="http://schemas.microsoft.com/office/drawing/2014/main" val="20000"/>
                    </a:ext>
                  </a:extLst>
                </a:gridCol>
                <a:gridCol w="2892251">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27627226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Computer_Course_5</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659803660"/>
                  </a:ext>
                </a:extLst>
              </a:tr>
            </a:tbl>
          </a:graphicData>
        </a:graphic>
      </p:graphicFrame>
      <p:sp>
        <p:nvSpPr>
          <p:cNvPr id="14" name="Rectangle 13">
            <a:extLst>
              <a:ext uri="{FF2B5EF4-FFF2-40B4-BE49-F238E27FC236}">
                <a16:creationId xmlns:a16="http://schemas.microsoft.com/office/drawing/2014/main" id="{5F06D93B-EA65-4738-8A51-5DD005814C95}"/>
              </a:ext>
            </a:extLst>
          </p:cNvPr>
          <p:cNvSpPr/>
          <p:nvPr/>
        </p:nvSpPr>
        <p:spPr>
          <a:xfrm>
            <a:off x="6816080" y="764704"/>
            <a:ext cx="3007626" cy="369332"/>
          </a:xfrm>
          <a:prstGeom prst="rect">
            <a:avLst/>
          </a:prstGeom>
        </p:spPr>
        <p:txBody>
          <a:bodyPr wrap="square">
            <a:spAutoFit/>
          </a:bodyPr>
          <a:lstStyle/>
          <a:p>
            <a:r>
              <a:rPr lang="en-US" b="1" dirty="0">
                <a:solidFill>
                  <a:srgbClr val="006C86"/>
                </a:solidFill>
                <a:latin typeface="Open sans"/>
              </a:rPr>
              <a:t>Student_Enrollment</a:t>
            </a:r>
          </a:p>
        </p:txBody>
      </p:sp>
      <p:graphicFrame>
        <p:nvGraphicFramePr>
          <p:cNvPr id="15" name="Table 14">
            <a:extLst>
              <a:ext uri="{FF2B5EF4-FFF2-40B4-BE49-F238E27FC236}">
                <a16:creationId xmlns:a16="http://schemas.microsoft.com/office/drawing/2014/main" id="{A768904A-5E80-4319-9E01-65EBE47DF4F8}"/>
              </a:ext>
            </a:extLst>
          </p:cNvPr>
          <p:cNvGraphicFramePr>
            <a:graphicFrameLocks noGrp="1"/>
          </p:cNvGraphicFramePr>
          <p:nvPr>
            <p:extLst>
              <p:ext uri="{D42A27DB-BD31-4B8C-83A1-F6EECF244321}">
                <p14:modId xmlns:p14="http://schemas.microsoft.com/office/powerpoint/2010/main" val="1064327367"/>
              </p:ext>
            </p:extLst>
          </p:nvPr>
        </p:nvGraphicFramePr>
        <p:xfrm>
          <a:off x="6816081" y="1280734"/>
          <a:ext cx="5184576" cy="2560320"/>
        </p:xfrm>
        <a:graphic>
          <a:graphicData uri="http://schemas.openxmlformats.org/drawingml/2006/table">
            <a:tbl>
              <a:tblPr/>
              <a:tblGrid>
                <a:gridCol w="936103">
                  <a:extLst>
                    <a:ext uri="{9D8B030D-6E8A-4147-A177-3AD203B41FA5}">
                      <a16:colId xmlns:a16="http://schemas.microsoft.com/office/drawing/2014/main" val="1101601015"/>
                    </a:ext>
                  </a:extLst>
                </a:gridCol>
                <a:gridCol w="1800200">
                  <a:extLst>
                    <a:ext uri="{9D8B030D-6E8A-4147-A177-3AD203B41FA5}">
                      <a16:colId xmlns:a16="http://schemas.microsoft.com/office/drawing/2014/main" val="20000"/>
                    </a:ext>
                  </a:extLst>
                </a:gridCol>
                <a:gridCol w="2448273">
                  <a:extLst>
                    <a:ext uri="{9D8B030D-6E8A-4147-A177-3AD203B41FA5}">
                      <a16:colId xmlns:a16="http://schemas.microsoft.com/office/drawing/2014/main" val="20001"/>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ID(PK)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StudentID(FK)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Code(FK)</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84238887"/>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5</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41958325"/>
                  </a:ext>
                </a:extLst>
              </a:tr>
            </a:tbl>
          </a:graphicData>
        </a:graphic>
      </p:graphicFrame>
    </p:spTree>
    <p:extLst>
      <p:ext uri="{BB962C8B-B14F-4D97-AF65-F5344CB8AC3E}">
        <p14:creationId xmlns:p14="http://schemas.microsoft.com/office/powerpoint/2010/main" val="1434668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9" name="Rectangle 8"/>
          <p:cNvSpPr/>
          <p:nvPr/>
        </p:nvSpPr>
        <p:spPr>
          <a:xfrm>
            <a:off x="479376" y="1916832"/>
            <a:ext cx="11233248" cy="1631216"/>
          </a:xfrm>
          <a:prstGeom prst="rect">
            <a:avLst/>
          </a:prstGeom>
        </p:spPr>
        <p:txBody>
          <a:bodyPr wrap="square">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spTree>
    <p:extLst>
      <p:ext uri="{BB962C8B-B14F-4D97-AF65-F5344CB8AC3E}">
        <p14:creationId xmlns:p14="http://schemas.microsoft.com/office/powerpoint/2010/main" val="847042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8" name="Rectangle 7"/>
          <p:cNvSpPr/>
          <p:nvPr/>
        </p:nvSpPr>
        <p:spPr>
          <a:xfrm>
            <a:off x="335360" y="838200"/>
            <a:ext cx="11449272" cy="1200329"/>
          </a:xfrm>
          <a:prstGeom prst="rect">
            <a:avLst/>
          </a:prstGeom>
        </p:spPr>
        <p:txBody>
          <a:bodyPr wrap="square">
            <a:spAutoFit/>
          </a:bodyPr>
          <a:lstStyle/>
          <a:p>
            <a:pPr algn="just"/>
            <a:r>
              <a:rPr lang="en-US" dirty="0">
                <a:latin typeface="Palatino Linotype" panose="02040502050505030304" pitchFamily="18" charset="0"/>
                <a:cs typeface="Segoe UI Light" panose="020B0502040204020203" pitchFamily="34" charset="0"/>
              </a:rPr>
              <a:t>Column A is said to be functionally dependent on column B if changing the value of A may require a change in the value of B.</a:t>
            </a:r>
          </a:p>
          <a:p>
            <a:pPr algn="just"/>
            <a:r>
              <a:rPr lang="en-US"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dirty="0">
              <a:latin typeface="Palatino Linotype" panose="02040502050505030304" pitchFamily="18"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60BF87EC-0807-47FF-AB2E-7F6B0C8A85BB}"/>
              </a:ext>
            </a:extLst>
          </p:cNvPr>
          <p:cNvGraphicFramePr>
            <a:graphicFrameLocks noGrp="1"/>
          </p:cNvGraphicFramePr>
          <p:nvPr>
            <p:extLst>
              <p:ext uri="{D42A27DB-BD31-4B8C-83A1-F6EECF244321}">
                <p14:modId xmlns:p14="http://schemas.microsoft.com/office/powerpoint/2010/main" val="2880774586"/>
              </p:ext>
            </p:extLst>
          </p:nvPr>
        </p:nvGraphicFramePr>
        <p:xfrm>
          <a:off x="335360" y="2492896"/>
          <a:ext cx="11449270" cy="2560320"/>
        </p:xfrm>
        <a:graphic>
          <a:graphicData uri="http://schemas.openxmlformats.org/drawingml/2006/table">
            <a:tbl>
              <a:tblPr/>
              <a:tblGrid>
                <a:gridCol w="2289854">
                  <a:extLst>
                    <a:ext uri="{9D8B030D-6E8A-4147-A177-3AD203B41FA5}">
                      <a16:colId xmlns:a16="http://schemas.microsoft.com/office/drawing/2014/main" val="20000"/>
                    </a:ext>
                  </a:extLst>
                </a:gridCol>
                <a:gridCol w="2671496">
                  <a:extLst>
                    <a:ext uri="{9D8B030D-6E8A-4147-A177-3AD203B41FA5}">
                      <a16:colId xmlns:a16="http://schemas.microsoft.com/office/drawing/2014/main" val="20001"/>
                    </a:ext>
                  </a:extLst>
                </a:gridCol>
                <a:gridCol w="2671496">
                  <a:extLst>
                    <a:ext uri="{9D8B030D-6E8A-4147-A177-3AD203B41FA5}">
                      <a16:colId xmlns:a16="http://schemas.microsoft.com/office/drawing/2014/main" val="20002"/>
                    </a:ext>
                  </a:extLst>
                </a:gridCol>
                <a:gridCol w="3816424">
                  <a:extLst>
                    <a:ext uri="{9D8B030D-6E8A-4147-A177-3AD203B41FA5}">
                      <a16:colId xmlns:a16="http://schemas.microsoft.com/office/drawing/2014/main" val="20003"/>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199173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113497631"/>
                  </a:ext>
                </a:extLst>
              </a:tr>
            </a:tbl>
          </a:graphicData>
        </a:graphic>
      </p:graphicFrame>
    </p:spTree>
    <p:extLst>
      <p:ext uri="{BB962C8B-B14F-4D97-AF65-F5344CB8AC3E}">
        <p14:creationId xmlns:p14="http://schemas.microsoft.com/office/powerpoint/2010/main" val="847042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(3NF)</a:t>
            </a:r>
          </a:p>
        </p:txBody>
      </p:sp>
      <p:sp>
        <p:nvSpPr>
          <p:cNvPr id="4" name="Rectangle 3"/>
          <p:cNvSpPr/>
          <p:nvPr/>
        </p:nvSpPr>
        <p:spPr>
          <a:xfrm>
            <a:off x="430841" y="548680"/>
            <a:ext cx="11183817" cy="923330"/>
          </a:xfrm>
          <a:prstGeom prst="rect">
            <a:avLst/>
          </a:prstGeom>
        </p:spPr>
        <p:txBody>
          <a:bodyPr wrap="square">
            <a:spAutoFit/>
          </a:bodyPr>
          <a:lstStyle/>
          <a:p>
            <a:r>
              <a:rPr lang="en-US" dirty="0">
                <a:latin typeface="Palatino Linotype" panose="02040502050505030304" pitchFamily="18" charset="0"/>
                <a:cs typeface="Segoe UI Light" panose="020B0502040204020203"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graphicFrame>
        <p:nvGraphicFramePr>
          <p:cNvPr id="12" name="Table 11"/>
          <p:cNvGraphicFramePr>
            <a:graphicFrameLocks noGrp="1"/>
          </p:cNvGraphicFramePr>
          <p:nvPr>
            <p:extLst>
              <p:ext uri="{D42A27DB-BD31-4B8C-83A1-F6EECF244321}">
                <p14:modId xmlns:p14="http://schemas.microsoft.com/office/powerpoint/2010/main" val="1361126552"/>
              </p:ext>
            </p:extLst>
          </p:nvPr>
        </p:nvGraphicFramePr>
        <p:xfrm>
          <a:off x="525262" y="1916832"/>
          <a:ext cx="10989639" cy="2560320"/>
        </p:xfrm>
        <a:graphic>
          <a:graphicData uri="http://schemas.openxmlformats.org/drawingml/2006/table">
            <a:tbl>
              <a:tblPr/>
              <a:tblGrid>
                <a:gridCol w="3663213">
                  <a:extLst>
                    <a:ext uri="{9D8B030D-6E8A-4147-A177-3AD203B41FA5}">
                      <a16:colId xmlns:a16="http://schemas.microsoft.com/office/drawing/2014/main" val="20000"/>
                    </a:ext>
                  </a:extLst>
                </a:gridCol>
                <a:gridCol w="3663213">
                  <a:extLst>
                    <a:ext uri="{9D8B030D-6E8A-4147-A177-3AD203B41FA5}">
                      <a16:colId xmlns:a16="http://schemas.microsoft.com/office/drawing/2014/main" val="20001"/>
                    </a:ext>
                  </a:extLst>
                </a:gridCol>
                <a:gridCol w="3663213">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Code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Course Venue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Auditorium building,</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CS154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19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CS189</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Auditorium building #1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774241968"/>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CS107</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Lecture Hall #4</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97672211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03491804"/>
              </p:ext>
            </p:extLst>
          </p:nvPr>
        </p:nvGraphicFramePr>
        <p:xfrm>
          <a:off x="525262" y="5013176"/>
          <a:ext cx="10989639" cy="1706880"/>
        </p:xfrm>
        <a:graphic>
          <a:graphicData uri="http://schemas.openxmlformats.org/drawingml/2006/table">
            <a:tbl>
              <a:tblPr/>
              <a:tblGrid>
                <a:gridCol w="1749013">
                  <a:extLst>
                    <a:ext uri="{9D8B030D-6E8A-4147-A177-3AD203B41FA5}">
                      <a16:colId xmlns:a16="http://schemas.microsoft.com/office/drawing/2014/main" val="20000"/>
                    </a:ext>
                  </a:extLst>
                </a:gridCol>
                <a:gridCol w="2482556">
                  <a:extLst>
                    <a:ext uri="{9D8B030D-6E8A-4147-A177-3AD203B41FA5}">
                      <a16:colId xmlns:a16="http://schemas.microsoft.com/office/drawing/2014/main" val="20001"/>
                    </a:ext>
                  </a:extLst>
                </a:gridCol>
                <a:gridCol w="2689435">
                  <a:extLst>
                    <a:ext uri="{9D8B030D-6E8A-4147-A177-3AD203B41FA5}">
                      <a16:colId xmlns:a16="http://schemas.microsoft.com/office/drawing/2014/main" val="1811090444"/>
                    </a:ext>
                  </a:extLst>
                </a:gridCol>
                <a:gridCol w="4068635">
                  <a:extLst>
                    <a:ext uri="{9D8B030D-6E8A-4147-A177-3AD203B41FA5}">
                      <a16:colId xmlns:a16="http://schemas.microsoft.com/office/drawing/2014/main" val="20002"/>
                    </a:ext>
                  </a:extLst>
                </a:gridCol>
              </a:tblGrid>
              <a:tr h="0">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ID</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Instructor's Name</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rgbClr val="222222"/>
                          </a:solidFill>
                          <a:effectLst/>
                          <a:latin typeface="Arial" panose="020B0604020202020204" pitchFamily="34" charset="0"/>
                          <a:cs typeface="Arial" panose="020B0604020202020204" pitchFamily="34" charset="0"/>
                        </a:rPr>
                        <a:t>Instructor’s Number</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latin typeface="Arial" panose="020B0604020202020204" pitchFamily="34" charset="0"/>
                          <a:cs typeface="Arial" panose="020B0604020202020204" pitchFamily="34" charset="0"/>
                        </a:rPr>
                        <a:t>Department</a:t>
                      </a:r>
                    </a:p>
                  </a:txBody>
                  <a:tcPr marL="57150" marR="5715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1</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Ronald</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+1 6514821924</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Mathematics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2</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Prof. John</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+1 6519272918</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latin typeface="Arial" panose="020B0604020202020204" pitchFamily="34" charset="0"/>
                          <a:cs typeface="Arial" panose="020B0604020202020204" pitchFamily="34" charset="0"/>
                        </a:rPr>
                        <a:t>Electronics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0">
                <a:tc>
                  <a:txBody>
                    <a:bodyPr/>
                    <a:lstStyle/>
                    <a:p>
                      <a:pPr algn="l" fontAlgn="t"/>
                      <a:r>
                        <a:rPr lang="en-US" dirty="0">
                          <a:solidFill>
                            <a:srgbClr val="222222"/>
                          </a:solidFill>
                          <a:effectLst/>
                          <a:latin typeface="Arial" panose="020B0604020202020204" pitchFamily="34" charset="0"/>
                          <a:cs typeface="Arial" panose="020B0604020202020204" pitchFamily="34" charset="0"/>
                        </a:rPr>
                        <a:t>3</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Prof. Smith</a:t>
                      </a:r>
                      <a:endParaRPr lang="en-US" dirty="0">
                        <a:solidFill>
                          <a:srgbClr val="222222"/>
                        </a:solidFill>
                        <a:effectLst/>
                        <a:latin typeface="Arial" panose="020B0604020202020204" pitchFamily="34" charset="0"/>
                        <a:cs typeface="Arial" panose="020B0604020202020204" pitchFamily="34" charset="0"/>
                      </a:endParaRP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+1 6519272919</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latin typeface="Arial" panose="020B0604020202020204" pitchFamily="34" charset="0"/>
                          <a:cs typeface="Arial" panose="020B0604020202020204" pitchFamily="34" charset="0"/>
                        </a:rPr>
                        <a:t>Computer Science Department</a:t>
                      </a:r>
                    </a:p>
                  </a:txBody>
                  <a:tcPr marL="57150" marR="5715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690948229"/>
                  </a:ext>
                </a:extLst>
              </a:tr>
            </a:tbl>
          </a:graphicData>
        </a:graphic>
      </p:graphicFrame>
      <p:sp>
        <p:nvSpPr>
          <p:cNvPr id="2" name="Rectangle 1">
            <a:extLst>
              <a:ext uri="{FF2B5EF4-FFF2-40B4-BE49-F238E27FC236}">
                <a16:creationId xmlns:a16="http://schemas.microsoft.com/office/drawing/2014/main" id="{84F4492D-AD9F-47AA-93E9-E4C0EC0E38AF}"/>
              </a:ext>
            </a:extLst>
          </p:cNvPr>
          <p:cNvSpPr/>
          <p:nvPr/>
        </p:nvSpPr>
        <p:spPr>
          <a:xfrm>
            <a:off x="405892" y="1556792"/>
            <a:ext cx="10058509" cy="369332"/>
          </a:xfrm>
          <a:prstGeom prst="rect">
            <a:avLst/>
          </a:prstGeom>
        </p:spPr>
        <p:txBody>
          <a:bodyPr wrap="square">
            <a:spAutoFit/>
          </a:bodyPr>
          <a:lstStyle/>
          <a:p>
            <a:r>
              <a:rPr lang="en-US" dirty="0">
                <a:solidFill>
                  <a:srgbClr val="C41A1A"/>
                </a:solidFill>
                <a:latin typeface="Helvetica" panose="020B0604020202020204" pitchFamily="34" charset="0"/>
              </a:rPr>
              <a:t>Third normal form avoids this by breaking this into separate tables</a:t>
            </a:r>
            <a:endParaRPr lang="en-US" dirty="0">
              <a:solidFill>
                <a:srgbClr val="C41A1A"/>
              </a:solidFill>
            </a:endParaRPr>
          </a:p>
        </p:txBody>
      </p:sp>
      <p:sp>
        <p:nvSpPr>
          <p:cNvPr id="3" name="Rectangle 2">
            <a:extLst>
              <a:ext uri="{FF2B5EF4-FFF2-40B4-BE49-F238E27FC236}">
                <a16:creationId xmlns:a16="http://schemas.microsoft.com/office/drawing/2014/main" id="{93577757-CA6A-4E79-96B1-407A9FAF7633}"/>
              </a:ext>
            </a:extLst>
          </p:cNvPr>
          <p:cNvSpPr/>
          <p:nvPr/>
        </p:nvSpPr>
        <p:spPr>
          <a:xfrm>
            <a:off x="525262" y="4581128"/>
            <a:ext cx="10155244" cy="369332"/>
          </a:xfrm>
          <a:prstGeom prst="rect">
            <a:avLst/>
          </a:prstGeom>
        </p:spPr>
        <p:txBody>
          <a:bodyPr wrap="square">
            <a:spAutoFit/>
          </a:bodyPr>
          <a:lstStyle/>
          <a:p>
            <a:r>
              <a:rPr lang="en-US" dirty="0">
                <a:solidFill>
                  <a:srgbClr val="C41A1A"/>
                </a:solidFill>
                <a:latin typeface="Helvetica" panose="020B0604020202020204" pitchFamily="34" charset="0"/>
              </a:rPr>
              <a:t>Here, the third column is the ID of the professor who’s taking the course.</a:t>
            </a:r>
          </a:p>
        </p:txBody>
      </p:sp>
    </p:spTree>
    <p:extLst>
      <p:ext uri="{BB962C8B-B14F-4D97-AF65-F5344CB8AC3E}">
        <p14:creationId xmlns:p14="http://schemas.microsoft.com/office/powerpoint/2010/main" val="604514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2667000" y="3"/>
            <a:ext cx="6858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Third Normal Form (</a:t>
            </a:r>
            <a:r>
              <a:rPr lang="en-US" sz="3200" i="1">
                <a:solidFill>
                  <a:srgbClr val="FF9900"/>
                </a:solidFill>
                <a:latin typeface="Arial" pitchFamily="34" charset="0"/>
                <a:cs typeface="Arial" pitchFamily="34" charset="0"/>
              </a:rPr>
              <a:t>3NF)</a:t>
            </a:r>
            <a:endParaRPr lang="en-US" sz="3200" i="1" dirty="0">
              <a:solidFill>
                <a:srgbClr val="FF9900"/>
              </a:solidFill>
              <a:latin typeface="Arial" pitchFamily="34" charset="0"/>
              <a:cs typeface="Arial" pitchFamily="34" charset="0"/>
            </a:endParaRPr>
          </a:p>
        </p:txBody>
      </p:sp>
      <p:sp>
        <p:nvSpPr>
          <p:cNvPr id="3" name="Rectangle 2"/>
          <p:cNvSpPr/>
          <p:nvPr/>
        </p:nvSpPr>
        <p:spPr>
          <a:xfrm>
            <a:off x="407368" y="1065074"/>
            <a:ext cx="11305256" cy="1574214"/>
          </a:xfrm>
          <a:prstGeom prst="rect">
            <a:avLst/>
          </a:prstGeom>
        </p:spPr>
        <p:txBody>
          <a:bodyPr wrap="square">
            <a:spAutoFit/>
          </a:bodyPr>
          <a:lstStyle/>
          <a:p>
            <a:r>
              <a:rPr lang="en-US" sz="2000" dirty="0">
                <a:latin typeface="Palatino Linotype" panose="02040502050505030304" pitchFamily="18" charset="0"/>
              </a:rPr>
              <a:t>Therefore, in the third normal form, the following conditions are required:</a:t>
            </a:r>
          </a:p>
          <a:p>
            <a:endParaRPr lang="en-US" sz="2000" dirty="0">
              <a:latin typeface="Palatino Linotype" panose="02040502050505030304" pitchFamily="18" charset="0"/>
            </a:endParaRPr>
          </a:p>
          <a:p>
            <a:pPr>
              <a:lnSpc>
                <a:spcPct val="150000"/>
              </a:lnSpc>
              <a:buFont typeface="Arial" panose="020B0604020202020204" pitchFamily="34" charset="0"/>
              <a:buChar char="•"/>
            </a:pPr>
            <a:r>
              <a:rPr lang="en-US" sz="2000" dirty="0">
                <a:latin typeface="Palatino Linotype" panose="02040502050505030304" pitchFamily="18" charset="0"/>
              </a:rPr>
              <a:t>The table should be in the second normal form.</a:t>
            </a:r>
          </a:p>
          <a:p>
            <a:pPr>
              <a:lnSpc>
                <a:spcPct val="150000"/>
              </a:lnSpc>
              <a:buFont typeface="Arial" panose="020B0604020202020204" pitchFamily="34" charset="0"/>
              <a:buChar char="•"/>
            </a:pPr>
            <a:r>
              <a:rPr lang="en-US" sz="2000" dirty="0">
                <a:latin typeface="Palatino Linotype" panose="02040502050505030304" pitchFamily="18" charset="0"/>
              </a:rPr>
              <a:t>There should not be any functional dependency.</a:t>
            </a:r>
          </a:p>
        </p:txBody>
      </p:sp>
    </p:spTree>
    <p:extLst>
      <p:ext uri="{BB962C8B-B14F-4D97-AF65-F5344CB8AC3E}">
        <p14:creationId xmlns:p14="http://schemas.microsoft.com/office/powerpoint/2010/main" val="257705354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2781300" y="2362200"/>
            <a:ext cx="66294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2783682"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02901578"/>
              </p:ext>
            </p:extLst>
          </p:nvPr>
        </p:nvGraphicFramePr>
        <p:xfrm>
          <a:off x="299356" y="3345435"/>
          <a:ext cx="11593288" cy="2135505"/>
        </p:xfrm>
        <a:graphic>
          <a:graphicData uri="http://schemas.openxmlformats.org/drawingml/2006/table">
            <a:tbl>
              <a:tblPr>
                <a:tableStyleId>{69C7853C-536D-4A76-A0AE-DD22124D55A5}</a:tableStyleId>
              </a:tblPr>
              <a:tblGrid>
                <a:gridCol w="2211877">
                  <a:extLst>
                    <a:ext uri="{9D8B030D-6E8A-4147-A177-3AD203B41FA5}">
                      <a16:colId xmlns:a16="http://schemas.microsoft.com/office/drawing/2014/main" val="20000"/>
                    </a:ext>
                  </a:extLst>
                </a:gridCol>
                <a:gridCol w="2440692">
                  <a:extLst>
                    <a:ext uri="{9D8B030D-6E8A-4147-A177-3AD203B41FA5}">
                      <a16:colId xmlns:a16="http://schemas.microsoft.com/office/drawing/2014/main" val="20001"/>
                    </a:ext>
                  </a:extLst>
                </a:gridCol>
                <a:gridCol w="2516964">
                  <a:extLst>
                    <a:ext uri="{9D8B030D-6E8A-4147-A177-3AD203B41FA5}">
                      <a16:colId xmlns:a16="http://schemas.microsoft.com/office/drawing/2014/main" val="20002"/>
                    </a:ext>
                  </a:extLst>
                </a:gridCol>
                <a:gridCol w="2495249">
                  <a:extLst>
                    <a:ext uri="{9D8B030D-6E8A-4147-A177-3AD203B41FA5}">
                      <a16:colId xmlns:a16="http://schemas.microsoft.com/office/drawing/2014/main" val="20003"/>
                    </a:ext>
                  </a:extLst>
                </a:gridCol>
                <a:gridCol w="1928506">
                  <a:extLst>
                    <a:ext uri="{9D8B030D-6E8A-4147-A177-3AD203B41FA5}">
                      <a16:colId xmlns:a16="http://schemas.microsoft.com/office/drawing/2014/main" val="20004"/>
                    </a:ext>
                  </a:extLst>
                </a:gridCol>
              </a:tblGrid>
              <a:tr h="463021">
                <a:tc>
                  <a:txBody>
                    <a:bodyPr/>
                    <a:lstStyle/>
                    <a:p>
                      <a:pPr algn="ctr" fontAlgn="b"/>
                      <a:r>
                        <a:rPr lang="en-US" sz="2000" u="none" strike="noStrike" dirty="0">
                          <a:solidFill>
                            <a:srgbClr val="C00000"/>
                          </a:solidFill>
                          <a:effectLst/>
                        </a:rPr>
                        <a:t>Salesman Name</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Region1</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Region2</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Region3</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ctr" fontAlgn="b"/>
                      <a:r>
                        <a:rPr lang="en-US" sz="2000" u="none" strike="noStrike" dirty="0">
                          <a:solidFill>
                            <a:srgbClr val="C00000"/>
                          </a:solidFill>
                          <a:effectLst/>
                        </a:rPr>
                        <a:t>Region4</a:t>
                      </a:r>
                      <a:endParaRPr lang="en-US" sz="2000" b="0" i="0" u="none" strike="noStrike" dirty="0">
                        <a:solidFill>
                          <a:srgbClr val="C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0"/>
                  </a:ext>
                </a:extLst>
              </a:tr>
              <a:tr h="418121">
                <a:tc>
                  <a:txBody>
                    <a:bodyPr/>
                    <a:lstStyle/>
                    <a:p>
                      <a:pPr algn="l" fontAlgn="b"/>
                      <a:r>
                        <a:rPr lang="en-US" sz="1800" u="none" strike="noStrike" dirty="0">
                          <a:effectLst/>
                        </a:rPr>
                        <a:t>  Saleel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Car, Bus,</a:t>
                      </a:r>
                      <a:r>
                        <a:rPr lang="en-US" sz="1800" u="none" strike="noStrike" baseline="0" dirty="0">
                          <a:effectLst/>
                        </a:rPr>
                        <a:t> 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Cycle, M</a:t>
                      </a:r>
                      <a:r>
                        <a:rPr lang="en-US" sz="1800" b="0" i="0" u="none" strike="noStrike" dirty="0">
                          <a:solidFill>
                            <a:schemeClr val="dk1"/>
                          </a:solidFill>
                          <a:effectLst/>
                          <a:latin typeface="+mn-lt"/>
                          <a:cs typeface="+mn-cs"/>
                        </a:rPr>
                        <a:t>otorcycle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Car</a:t>
                      </a:r>
                    </a:p>
                  </a:txBody>
                  <a:tcPr marL="7144" marR="7144" marT="9525" marB="0" anchor="ctr"/>
                </a:tc>
                <a:extLst>
                  <a:ext uri="{0D108BD9-81ED-4DB2-BD59-A6C34878D82A}">
                    <a16:rowId xmlns:a16="http://schemas.microsoft.com/office/drawing/2014/main" val="10001"/>
                  </a:ext>
                </a:extLst>
              </a:tr>
              <a:tr h="418121">
                <a:tc>
                  <a:txBody>
                    <a:bodyPr/>
                    <a:lstStyle/>
                    <a:p>
                      <a:pPr algn="l" fontAlgn="b"/>
                      <a:r>
                        <a:rPr lang="en-US" sz="1800" u="none" strike="noStrike" dirty="0">
                          <a:effectLst/>
                        </a:rPr>
                        <a:t>  Rahul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chemeClr val="dk1"/>
                          </a:solidFill>
                          <a:effectLst/>
                          <a:latin typeface="+mn-lt"/>
                          <a:cs typeface="+mn-cs"/>
                        </a:rPr>
                        <a:t>Shirt,</a:t>
                      </a:r>
                      <a:r>
                        <a:rPr lang="en-US" sz="1800" b="0" i="0" u="none" strike="noStrike" baseline="0" dirty="0">
                          <a:solidFill>
                            <a:schemeClr val="dk1"/>
                          </a:solidFill>
                          <a:effectLst/>
                          <a:latin typeface="+mn-lt"/>
                          <a:cs typeface="+mn-cs"/>
                        </a:rPr>
                        <a:t> Pant, Gloves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Gloves, Book, Pencil</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Pencil, Notebook</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2"/>
                  </a:ext>
                </a:extLst>
              </a:tr>
              <a:tr h="418121">
                <a:tc>
                  <a:txBody>
                    <a:bodyPr/>
                    <a:lstStyle/>
                    <a:p>
                      <a:pPr algn="l" fontAlgn="b"/>
                      <a:r>
                        <a:rPr lang="en-US" sz="1800" u="none" strike="noStrike" dirty="0">
                          <a:effectLst/>
                        </a:rPr>
                        <a:t>  Omkar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Keyboard,</a:t>
                      </a:r>
                      <a:r>
                        <a:rPr lang="en-US" sz="1800" u="none" strike="noStrike" baseline="0" dirty="0">
                          <a:effectLst/>
                        </a:rPr>
                        <a:t> Mouse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Pen Drives, CD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Monitors, Scanners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Scanner, CD</a:t>
                      </a:r>
                    </a:p>
                  </a:txBody>
                  <a:tcPr marL="7144" marR="7144" marT="9525" marB="0" anchor="ctr"/>
                </a:tc>
                <a:extLst>
                  <a:ext uri="{0D108BD9-81ED-4DB2-BD59-A6C34878D82A}">
                    <a16:rowId xmlns:a16="http://schemas.microsoft.com/office/drawing/2014/main" val="10003"/>
                  </a:ext>
                </a:extLst>
              </a:tr>
              <a:tr h="418121">
                <a:tc>
                  <a:txBody>
                    <a:bodyPr/>
                    <a:lstStyle/>
                    <a:p>
                      <a:pPr algn="l" fontAlgn="b"/>
                      <a:r>
                        <a:rPr lang="en-US" sz="1800" u="none" strike="noStrike" dirty="0">
                          <a:effectLst/>
                        </a:rPr>
                        <a:t>  Ninad</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u="none" strike="noStrike" dirty="0">
                          <a:effectLst/>
                        </a:rPr>
                        <a:t>Photos,</a:t>
                      </a:r>
                      <a:r>
                        <a:rPr lang="en-US" sz="1800" u="none" strike="noStrike" baseline="0" dirty="0">
                          <a:effectLst/>
                        </a:rPr>
                        <a:t> Photo Frames</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Shirt, Pants, Gloves</a:t>
                      </a:r>
                    </a:p>
                  </a:txBody>
                  <a:tcPr marL="7144" marR="7144" marT="9525" marB="0" anchor="ctr"/>
                </a:tc>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Cycle, Motorcycle</a:t>
                      </a:r>
                    </a:p>
                  </a:txBody>
                  <a:tcPr marL="7144" marR="7144" marT="9525" marB="0" anchor="ctr"/>
                </a:tc>
                <a:tc>
                  <a:txBody>
                    <a:bodyPr/>
                    <a:lstStyle/>
                    <a:p>
                      <a:pPr algn="l" fontAlgn="b"/>
                      <a:r>
                        <a:rPr lang="en-US" sz="1800" u="none" strike="noStrike" dirty="0">
                          <a:effectLst/>
                        </a:rPr>
                        <a:t>Bus, Cycle, Car</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9525" marB="0" anchor="ctr"/>
                </a:tc>
                <a:extLst>
                  <a:ext uri="{0D108BD9-81ED-4DB2-BD59-A6C34878D82A}">
                    <a16:rowId xmlns:a16="http://schemas.microsoft.com/office/drawing/2014/main" val="10004"/>
                  </a:ext>
                </a:extLst>
              </a:tr>
            </a:tbl>
          </a:graphicData>
        </a:graphic>
      </p:graphicFrame>
      <p:sp>
        <p:nvSpPr>
          <p:cNvPr id="5" name="TextBox 4"/>
          <p:cNvSpPr txBox="1"/>
          <p:nvPr/>
        </p:nvSpPr>
        <p:spPr>
          <a:xfrm>
            <a:off x="1695451" y="160338"/>
            <a:ext cx="4196277" cy="400110"/>
          </a:xfrm>
          <a:prstGeom prst="rect">
            <a:avLst/>
          </a:prstGeom>
          <a:noFill/>
        </p:spPr>
        <p:txBody>
          <a:bodyPr wrap="none" rtlCol="0">
            <a:spAutoFit/>
          </a:bodyPr>
          <a:lstStyle/>
          <a:p>
            <a:r>
              <a:rPr lang="en-US" sz="2000" dirty="0">
                <a:solidFill>
                  <a:srgbClr val="C41A1A"/>
                </a:solidFill>
              </a:rPr>
              <a:t>If this is the data the convert in in 3NF</a:t>
            </a:r>
          </a:p>
        </p:txBody>
      </p:sp>
      <p:sp>
        <p:nvSpPr>
          <p:cNvPr id="7" name="TextBox 6"/>
          <p:cNvSpPr txBox="1"/>
          <p:nvPr/>
        </p:nvSpPr>
        <p:spPr>
          <a:xfrm>
            <a:off x="1695450" y="802722"/>
            <a:ext cx="8743950" cy="2092881"/>
          </a:xfrm>
          <a:prstGeom prst="rect">
            <a:avLst/>
          </a:prstGeom>
          <a:noFill/>
        </p:spPr>
        <p:txBody>
          <a:bodyPr wrap="square" rtlCol="0">
            <a:spAutoFit/>
          </a:bodyPr>
          <a:lstStyle/>
          <a:p>
            <a:r>
              <a:rPr lang="en-US" sz="2000" dirty="0"/>
              <a:t>Business Rules.</a:t>
            </a:r>
          </a:p>
          <a:p>
            <a:endParaRPr lang="en-US" sz="2000" dirty="0"/>
          </a:p>
          <a:p>
            <a:pPr marL="457200" indent="-457200">
              <a:lnSpc>
                <a:spcPct val="150000"/>
              </a:lnSpc>
              <a:buFont typeface="+mj-lt"/>
              <a:buAutoNum type="arabicPeriod"/>
            </a:pPr>
            <a:r>
              <a:rPr lang="en-US" sz="2000" dirty="0"/>
              <a:t>A salesman can sale one or many products.</a:t>
            </a:r>
          </a:p>
          <a:p>
            <a:pPr marL="457200" indent="-457200">
              <a:lnSpc>
                <a:spcPct val="150000"/>
              </a:lnSpc>
              <a:buFont typeface="+mj-lt"/>
              <a:buAutoNum type="arabicPeriod"/>
            </a:pPr>
            <a:r>
              <a:rPr lang="en-US" sz="2000" dirty="0"/>
              <a:t>A salesman can sale a product in one or many regions.</a:t>
            </a:r>
          </a:p>
          <a:p>
            <a:pPr marL="457200" indent="-457200">
              <a:lnSpc>
                <a:spcPct val="150000"/>
              </a:lnSpc>
              <a:buFont typeface="+mj-lt"/>
              <a:buAutoNum type="arabicPeriod"/>
            </a:pPr>
            <a:r>
              <a:rPr lang="en-US" sz="2000" dirty="0"/>
              <a:t>A product can be sold in one or may regions.</a:t>
            </a:r>
          </a:p>
        </p:txBody>
      </p:sp>
    </p:spTree>
    <p:extLst>
      <p:ext uri="{BB962C8B-B14F-4D97-AF65-F5344CB8AC3E}">
        <p14:creationId xmlns:p14="http://schemas.microsoft.com/office/powerpoint/2010/main" val="140578913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val="1497936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val="1052945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val="1415780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graphicFrame>
        <p:nvGraphicFramePr>
          <p:cNvPr id="6" name="Table 3">
            <a:extLst>
              <a:ext uri="{FF2B5EF4-FFF2-40B4-BE49-F238E27FC236}">
                <a16:creationId xmlns:a16="http://schemas.microsoft.com/office/drawing/2014/main" id="{0A905794-DFE4-4B6E-A79A-A7FCD97D4DE8}"/>
              </a:ext>
            </a:extLst>
          </p:cNvPr>
          <p:cNvGraphicFramePr>
            <a:graphicFrameLocks noGrp="1"/>
          </p:cNvGraphicFramePr>
          <p:nvPr>
            <p:extLst>
              <p:ext uri="{D42A27DB-BD31-4B8C-83A1-F6EECF244321}">
                <p14:modId xmlns:p14="http://schemas.microsoft.com/office/powerpoint/2010/main" val="4137318712"/>
              </p:ext>
            </p:extLst>
          </p:nvPr>
        </p:nvGraphicFramePr>
        <p:xfrm>
          <a:off x="407368" y="4092486"/>
          <a:ext cx="6264696" cy="1188720"/>
        </p:xfrm>
        <a:graphic>
          <a:graphicData uri="http://schemas.openxmlformats.org/drawingml/2006/table">
            <a:tbl>
              <a:tblPr firstRow="1" bandRow="1">
                <a:tableStyleId>{5940675A-B579-460E-94D1-54222C63F5DA}</a:tableStyleId>
              </a:tblPr>
              <a:tblGrid>
                <a:gridCol w="4680520">
                  <a:extLst>
                    <a:ext uri="{9D8B030D-6E8A-4147-A177-3AD203B41FA5}">
                      <a16:colId xmlns:a16="http://schemas.microsoft.com/office/drawing/2014/main" val="1085403226"/>
                    </a:ext>
                  </a:extLst>
                </a:gridCol>
                <a:gridCol w="1584176">
                  <a:extLst>
                    <a:ext uri="{9D8B030D-6E8A-4147-A177-3AD203B41FA5}">
                      <a16:colId xmlns:a16="http://schemas.microsoft.com/office/drawing/2014/main" val="3140996026"/>
                    </a:ext>
                  </a:extLst>
                </a:gridCol>
              </a:tblGrid>
              <a:tr h="370840">
                <a:tc>
                  <a:txBody>
                    <a:bodyPr/>
                    <a:lstStyle/>
                    <a:p>
                      <a:r>
                        <a:rPr kumimoji="0" lang="en-IN" sz="2000" b="0" i="0" kern="1200" dirty="0">
                          <a:solidFill>
                            <a:srgbClr val="0077AA"/>
                          </a:solidFill>
                          <a:effectLst/>
                          <a:latin typeface="Liberation Mono"/>
                          <a:ea typeface="+mn-ea"/>
                          <a:cs typeface="+mn-cs"/>
                        </a:rPr>
                        <a:t>Reconnect</a:t>
                      </a:r>
                      <a:r>
                        <a:rPr kumimoji="0" lang="en-IN" sz="2000" b="0" i="0" kern="1200" dirty="0">
                          <a:solidFill>
                            <a:schemeClr val="tx1"/>
                          </a:solidFill>
                          <a:effectLst/>
                          <a:latin typeface="Liberation Mono"/>
                          <a:ea typeface="+mn-ea"/>
                          <a:cs typeface="+mn-cs"/>
                        </a:rPr>
                        <a:t> to the </a:t>
                      </a:r>
                      <a:r>
                        <a:rPr kumimoji="0" lang="en-IN" sz="2000" b="0" i="0" kern="1200" dirty="0">
                          <a:solidFill>
                            <a:srgbClr val="0077AA"/>
                          </a:solidFill>
                          <a:effectLst/>
                          <a:latin typeface="Liberation Mono"/>
                          <a:ea typeface="+mn-ea"/>
                          <a:cs typeface="+mn-cs"/>
                        </a:rPr>
                        <a:t>server</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\r</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2292070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77AA"/>
                          </a:solidFill>
                          <a:effectLst/>
                          <a:latin typeface="Liberation Mono"/>
                        </a:rPr>
                        <a:t>Execute</a:t>
                      </a:r>
                      <a:r>
                        <a:rPr lang="en-US" sz="2000" b="0" i="0" dirty="0">
                          <a:solidFill>
                            <a:srgbClr val="000000"/>
                          </a:solidFill>
                          <a:effectLst/>
                          <a:latin typeface="Liberation Mono"/>
                        </a:rPr>
                        <a:t> a </a:t>
                      </a:r>
                      <a:r>
                        <a:rPr lang="en-US" sz="2000" b="0" i="0" dirty="0">
                          <a:solidFill>
                            <a:srgbClr val="0077AA"/>
                          </a:solidFill>
                          <a:effectLst/>
                          <a:latin typeface="Liberation Mono"/>
                        </a:rPr>
                        <a:t>system</a:t>
                      </a:r>
                      <a:r>
                        <a:rPr lang="en-US" sz="2000" b="0" i="0" dirty="0">
                          <a:solidFill>
                            <a:srgbClr val="000000"/>
                          </a:solidFill>
                          <a:effectLst/>
                          <a:latin typeface="Liberation Mono"/>
                        </a:rPr>
                        <a:t> shell command</a:t>
                      </a:r>
                    </a:p>
                  </a:txBody>
                  <a:tcPr/>
                </a:tc>
                <a:tc>
                  <a:txBody>
                    <a:bodyPr/>
                    <a:lstStyle/>
                    <a:p>
                      <a:pPr algn="l"/>
                      <a:r>
                        <a:rPr kumimoji="0" lang="en-US" sz="2000" b="0" i="0" kern="1200" dirty="0">
                          <a:solidFill>
                            <a:schemeClr val="accent6">
                              <a:lumMod val="50000"/>
                            </a:schemeClr>
                          </a:solidFill>
                          <a:effectLst/>
                          <a:latin typeface="Liberation Mono"/>
                          <a:ea typeface="+mn-ea"/>
                          <a:cs typeface="+mn-cs"/>
                        </a:rPr>
                        <a:t>  \!</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1493166284"/>
                  </a:ext>
                </a:extLst>
              </a:tr>
              <a:tr h="174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kern="1200" dirty="0">
                          <a:solidFill>
                            <a:srgbClr val="0077AA"/>
                          </a:solidFill>
                          <a:effectLst/>
                          <a:latin typeface="Liberation Mono"/>
                          <a:ea typeface="+mn-ea"/>
                          <a:cs typeface="+mn-cs"/>
                        </a:rPr>
                        <a:t>Exit</a:t>
                      </a:r>
                      <a:r>
                        <a:rPr kumimoji="0" lang="en-IN" sz="2000" b="0" i="0" kern="1200" dirty="0">
                          <a:solidFill>
                            <a:schemeClr val="tx1"/>
                          </a:solidFill>
                          <a:effectLst/>
                          <a:latin typeface="Liberation Mono"/>
                          <a:ea typeface="+mn-ea"/>
                          <a:cs typeface="+mn-cs"/>
                        </a:rPr>
                        <a:t> mysql</a:t>
                      </a:r>
                      <a:endParaRPr lang="en-US" sz="2000" b="0" i="0" dirty="0">
                        <a:solidFill>
                          <a:srgbClr val="000000"/>
                        </a:solidFill>
                        <a:effectLst/>
                        <a:latin typeface="Liberation Mono"/>
                      </a:endParaRPr>
                    </a:p>
                  </a:txBody>
                  <a:tcPr/>
                </a:tc>
                <a:tc>
                  <a:txBody>
                    <a:bodyPr/>
                    <a:lstStyle/>
                    <a:p>
                      <a:pPr algn="l"/>
                      <a:r>
                        <a:rPr kumimoji="0" lang="en-US" sz="2000" b="0" i="0" kern="1200" dirty="0">
                          <a:solidFill>
                            <a:schemeClr val="accent6">
                              <a:lumMod val="50000"/>
                            </a:schemeClr>
                          </a:solidFill>
                          <a:effectLst/>
                          <a:latin typeface="Liberation Mono"/>
                          <a:ea typeface="+mn-ea"/>
                          <a:cs typeface="+mn-cs"/>
                        </a:rPr>
                        <a:t>  \q</a:t>
                      </a:r>
                      <a:endParaRPr kumimoji="0" lang="en-IN" sz="2000" b="0" i="0" kern="1200" dirty="0">
                        <a:solidFill>
                          <a:schemeClr val="accent6">
                            <a:lumMod val="50000"/>
                          </a:schemeClr>
                        </a:solidFill>
                        <a:effectLst/>
                        <a:latin typeface="Liberation Mono"/>
                        <a:ea typeface="+mn-ea"/>
                        <a:cs typeface="+mn-cs"/>
                      </a:endParaRPr>
                    </a:p>
                  </a:txBody>
                  <a:tcPr/>
                </a:tc>
                <a:extLst>
                  <a:ext uri="{0D108BD9-81ED-4DB2-BD59-A6C34878D82A}">
                    <a16:rowId xmlns:a16="http://schemas.microsoft.com/office/drawing/2014/main" val="3401233862"/>
                  </a:ext>
                </a:extLst>
              </a:tr>
            </a:tbl>
          </a:graphicData>
        </a:graphic>
      </p:graphicFrame>
    </p:spTree>
    <p:extLst>
      <p:ext uri="{BB962C8B-B14F-4D97-AF65-F5344CB8AC3E}">
        <p14:creationId xmlns:p14="http://schemas.microsoft.com/office/powerpoint/2010/main" val="5620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val="56203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7858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val="2733507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val="20000"/>
                    </a:ext>
                  </a:extLst>
                </a:gridCol>
                <a:gridCol w="5162065">
                  <a:extLst>
                    <a:ext uri="{9D8B030D-6E8A-4147-A177-3AD203B41FA5}">
                      <a16:colId xmlns:a16="http://schemas.microsoft.com/office/drawing/2014/main"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4197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val="1279924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26895405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val="165612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val="270338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val="1229919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742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val="4034996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val="3868028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val="15247336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9902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val="250504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val="19751067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val="1903824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31000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val="1696502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val="1427693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val="3100009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val="1903824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val="1903824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5183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val="251411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42030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val="23788811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41328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836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196350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26197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val="42613283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val="17254309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val="236315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3015355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val="1380596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val="157345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val="154514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val="107119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279240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val="2653562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id="{04224A06-725F-410E-9CD5-E99934D3ACBA}"/>
              </a:ext>
            </a:extLst>
          </p:cNvPr>
          <p:cNvGraphicFramePr>
            <a:graphicFrameLocks noGrp="1"/>
          </p:cNvGraphicFramePr>
          <p:nvPr>
            <p:extLst>
              <p:ext uri="{D42A27DB-BD31-4B8C-83A1-F6EECF244321}">
                <p14:modId xmlns:p14="http://schemas.microsoft.com/office/powerpoint/2010/main"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4693282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BF28B49E-536F-478A-8B21-D9411DDA3118}"/>
              </a:ext>
            </a:extLst>
          </p:cNvPr>
          <p:cNvGraphicFramePr>
            <a:graphicFrameLocks noGrp="1"/>
          </p:cNvGraphicFramePr>
          <p:nvPr>
            <p:extLst>
              <p:ext uri="{D42A27DB-BD31-4B8C-83A1-F6EECF244321}">
                <p14:modId xmlns:p14="http://schemas.microsoft.com/office/powerpoint/2010/main"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val="20000"/>
                    </a:ext>
                  </a:extLst>
                </a:gridCol>
                <a:gridCol w="1398813">
                  <a:extLst>
                    <a:ext uri="{9D8B030D-6E8A-4147-A177-3AD203B41FA5}">
                      <a16:colId xmlns:a16="http://schemas.microsoft.com/office/drawing/2014/main" val="20001"/>
                    </a:ext>
                  </a:extLst>
                </a:gridCol>
                <a:gridCol w="1675214">
                  <a:extLst>
                    <a:ext uri="{9D8B030D-6E8A-4147-A177-3AD203B41FA5}">
                      <a16:colId xmlns:a16="http://schemas.microsoft.com/office/drawing/2014/main" val="20002"/>
                    </a:ext>
                  </a:extLst>
                </a:gridCol>
                <a:gridCol w="1861037">
                  <a:extLst>
                    <a:ext uri="{9D8B030D-6E8A-4147-A177-3AD203B41FA5}">
                      <a16:colId xmlns:a16="http://schemas.microsoft.com/office/drawing/2014/main" val="20003"/>
                    </a:ext>
                  </a:extLst>
                </a:gridCol>
                <a:gridCol w="1861037">
                  <a:extLst>
                    <a:ext uri="{9D8B030D-6E8A-4147-A177-3AD203B41FA5}">
                      <a16:colId xmlns:a16="http://schemas.microsoft.com/office/drawing/2014/main"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val="231019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val="20000"/>
                    </a:ext>
                  </a:extLst>
                </a:gridCol>
                <a:gridCol w="1128940">
                  <a:extLst>
                    <a:ext uri="{9D8B030D-6E8A-4147-A177-3AD203B41FA5}">
                      <a16:colId xmlns:a16="http://schemas.microsoft.com/office/drawing/2014/main" val="20001"/>
                    </a:ext>
                  </a:extLst>
                </a:gridCol>
                <a:gridCol w="1279628">
                  <a:extLst>
                    <a:ext uri="{9D8B030D-6E8A-4147-A177-3AD203B41FA5}">
                      <a16:colId xmlns:a16="http://schemas.microsoft.com/office/drawing/2014/main" val="20002"/>
                    </a:ext>
                  </a:extLst>
                </a:gridCol>
                <a:gridCol w="1736639">
                  <a:extLst>
                    <a:ext uri="{9D8B030D-6E8A-4147-A177-3AD203B41FA5}">
                      <a16:colId xmlns:a16="http://schemas.microsoft.com/office/drawing/2014/main" val="20003"/>
                    </a:ext>
                  </a:extLst>
                </a:gridCol>
                <a:gridCol w="1828041">
                  <a:extLst>
                    <a:ext uri="{9D8B030D-6E8A-4147-A177-3AD203B41FA5}">
                      <a16:colId xmlns:a16="http://schemas.microsoft.com/office/drawing/2014/main"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val="20000"/>
                    </a:ext>
                  </a:extLst>
                </a:gridCol>
                <a:gridCol w="1466838">
                  <a:extLst>
                    <a:ext uri="{9D8B030D-6E8A-4147-A177-3AD203B41FA5}">
                      <a16:colId xmlns:a16="http://schemas.microsoft.com/office/drawing/2014/main" val="20001"/>
                    </a:ext>
                  </a:extLst>
                </a:gridCol>
                <a:gridCol w="1296143">
                  <a:extLst>
                    <a:ext uri="{9D8B030D-6E8A-4147-A177-3AD203B41FA5}">
                      <a16:colId xmlns:a16="http://schemas.microsoft.com/office/drawing/2014/main"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val="2619754944"/>
                  </a:ext>
                </a:extLst>
              </a:tr>
            </a:tbl>
          </a:graphicData>
        </a:graphic>
      </p:graphicFrame>
      <p:sp>
        <p:nvSpPr>
          <p:cNvPr id="8" name="Title 1">
            <a:extLst>
              <a:ext uri="{FF2B5EF4-FFF2-40B4-BE49-F238E27FC236}">
                <a16:creationId xmlns:a16="http://schemas.microsoft.com/office/drawing/2014/main"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val="36658724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037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val="1623424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val="23676771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999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val="7694451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val="1754197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id="{ED3CA3D1-207C-45FF-8D7B-69792E7F3EFF}"/>
              </a:ext>
            </a:extLst>
          </p:cNvPr>
          <p:cNvGraphicFramePr>
            <a:graphicFrameLocks noGrp="1"/>
          </p:cNvGraphicFramePr>
          <p:nvPr>
            <p:extLst>
              <p:ext uri="{D42A27DB-BD31-4B8C-83A1-F6EECF244321}">
                <p14:modId xmlns:p14="http://schemas.microsoft.com/office/powerpoint/2010/main" val="3527826769"/>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val="20000"/>
                    </a:ext>
                  </a:extLst>
                </a:gridCol>
                <a:gridCol w="7504351">
                  <a:extLst>
                    <a:ext uri="{9D8B030D-6E8A-4147-A177-3AD203B41FA5}">
                      <a16:colId xmlns:a16="http://schemas.microsoft.com/office/drawing/2014/main"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3168878"/>
                  </a:ext>
                </a:extLst>
              </a:tr>
            </a:tbl>
          </a:graphicData>
        </a:graphic>
      </p:graphicFrame>
    </p:spTree>
    <p:extLst>
      <p:ext uri="{BB962C8B-B14F-4D97-AF65-F5344CB8AC3E}">
        <p14:creationId xmlns:p14="http://schemas.microsoft.com/office/powerpoint/2010/main" val="32623236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8585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val="34900930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12567421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val="34584728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val="238756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val="16418469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val="20861508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5912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val="7306746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val="558393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val="5189047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033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95514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val="17339018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val="32715722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157648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val="640994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3174307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0929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47B32F-2DEE-4BF6-BF71-0D507C6D1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val="3435264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val="40568438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val="40252554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val="3515856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32138158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val="995565742"/>
              </p:ext>
            </p:extLst>
          </p:nvPr>
        </p:nvGraphicFramePr>
        <p:xfrm>
          <a:off x="191344" y="2687913"/>
          <a:ext cx="11803627" cy="3981447"/>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val="20000"/>
                    </a:ext>
                  </a:extLst>
                </a:gridCol>
                <a:gridCol w="2674800">
                  <a:extLst>
                    <a:ext uri="{9D8B030D-6E8A-4147-A177-3AD203B41FA5}">
                      <a16:colId xmlns:a16="http://schemas.microsoft.com/office/drawing/2014/main" val="20001"/>
                    </a:ext>
                  </a:extLst>
                </a:gridCol>
                <a:gridCol w="2674027">
                  <a:extLst>
                    <a:ext uri="{9D8B030D-6E8A-4147-A177-3AD203B41FA5}">
                      <a16:colId xmlns:a16="http://schemas.microsoft.com/office/drawing/2014/main" val="2321018969"/>
                    </a:ext>
                  </a:extLst>
                </a:gridCol>
                <a:gridCol w="3780000">
                  <a:extLst>
                    <a:ext uri="{9D8B030D-6E8A-4147-A177-3AD203B41FA5}">
                      <a16:colId xmlns:a16="http://schemas.microsoft.com/office/drawing/2014/main"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8537371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val="22695579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 ……..it will add one day</a:t>
            </a:r>
          </a:p>
        </p:txBody>
      </p:sp>
    </p:spTree>
    <p:extLst>
      <p:ext uri="{BB962C8B-B14F-4D97-AF65-F5344CB8AC3E}">
        <p14:creationId xmlns:p14="http://schemas.microsoft.com/office/powerpoint/2010/main" val="2293435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id="{7169A58C-6CAF-4763-8406-A07BB4A59B45}"/>
              </a:ext>
            </a:extLst>
          </p:cNvPr>
          <p:cNvGraphicFramePr>
            <a:graphicFrameLocks noGrp="1"/>
          </p:cNvGraphicFramePr>
          <p:nvPr>
            <p:extLst>
              <p:ext uri="{D42A27DB-BD31-4B8C-83A1-F6EECF244321}">
                <p14:modId xmlns:p14="http://schemas.microsoft.com/office/powerpoint/2010/main"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  …… it will </a:t>
            </a:r>
            <a:r>
              <a:rPr lang="en-IN" dirty="0" err="1">
                <a:latin typeface="Liberation Mono"/>
              </a:rPr>
              <a:t>substract</a:t>
            </a:r>
            <a:r>
              <a:rPr lang="en-IN" dirty="0">
                <a:latin typeface="Liberation Mono"/>
              </a:rPr>
              <a:t> one day</a:t>
            </a:r>
          </a:p>
        </p:txBody>
      </p:sp>
    </p:spTree>
    <p:extLst>
      <p:ext uri="{BB962C8B-B14F-4D97-AF65-F5344CB8AC3E}">
        <p14:creationId xmlns:p14="http://schemas.microsoft.com/office/powerpoint/2010/main" val="2765853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19862592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val="33318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val="314957646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val="20000"/>
                    </a:ext>
                  </a:extLst>
                </a:gridCol>
                <a:gridCol w="2400550">
                  <a:extLst>
                    <a:ext uri="{9D8B030D-6E8A-4147-A177-3AD203B41FA5}">
                      <a16:colId xmlns:a16="http://schemas.microsoft.com/office/drawing/2014/main" val="20001"/>
                    </a:ext>
                  </a:extLst>
                </a:gridCol>
                <a:gridCol w="2123563">
                  <a:extLst>
                    <a:ext uri="{9D8B030D-6E8A-4147-A177-3AD203B41FA5}">
                      <a16:colId xmlns:a16="http://schemas.microsoft.com/office/drawing/2014/main" val="20002"/>
                    </a:ext>
                  </a:extLst>
                </a:gridCol>
                <a:gridCol w="1569590">
                  <a:extLst>
                    <a:ext uri="{9D8B030D-6E8A-4147-A177-3AD203B41FA5}">
                      <a16:colId xmlns:a16="http://schemas.microsoft.com/office/drawing/2014/main" val="20003"/>
                    </a:ext>
                  </a:extLst>
                </a:gridCol>
                <a:gridCol w="920245">
                  <a:extLst>
                    <a:ext uri="{9D8B030D-6E8A-4147-A177-3AD203B41FA5}">
                      <a16:colId xmlns:a16="http://schemas.microsoft.com/office/drawing/2014/main"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
        <p:nvSpPr>
          <p:cNvPr id="8" name="Rectangle 7">
            <a:extLst>
              <a:ext uri="{FF2B5EF4-FFF2-40B4-BE49-F238E27FC236}">
                <a16:creationId xmlns:a16="http://schemas.microsoft.com/office/drawing/2014/main"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25801971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period_diff()</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PERIOD_DIFF(Period1, Period2);</a:t>
            </a:r>
          </a:p>
        </p:txBody>
      </p:sp>
      <p:sp>
        <p:nvSpPr>
          <p:cNvPr id="6" name="Rectangle 5"/>
          <p:cNvSpPr/>
          <p:nvPr/>
        </p:nvSpPr>
        <p:spPr>
          <a:xfrm>
            <a:off x="191344" y="2759586"/>
            <a:ext cx="1200065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201701, 201601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PERIOD_DIFF</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0077AA"/>
                </a:solidFill>
                <a:latin typeface="Liberation Mono"/>
              </a:rPr>
              <a:t>EXTRACT</a:t>
            </a:r>
            <a:r>
              <a:rPr lang="en-IN" dirty="0">
                <a:solidFill>
                  <a:srgbClr val="DD4A68"/>
                </a:solidFill>
                <a:latin typeface="Liberation Mono"/>
                <a:ea typeface="Times New Roman" panose="02020603050405020304" pitchFamily="18" charset="0"/>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NOW()</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YEAR_MONTH </a:t>
            </a:r>
            <a:r>
              <a:rPr lang="en-IN" dirty="0">
                <a:solidFill>
                  <a:srgbClr val="0077AA"/>
                </a:solidFill>
                <a:latin typeface="Liberation Mono"/>
              </a:rPr>
              <a:t>FROM</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hiredate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as</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R1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335360" y="703183"/>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MySQL PERIOD_DIFF() returns the difference between two periods. Periods should be in the same format i.e. YYYYMM or YYMM.</a:t>
            </a:r>
          </a:p>
        </p:txBody>
      </p:sp>
    </p:spTree>
    <p:extLst>
      <p:ext uri="{BB962C8B-B14F-4D97-AF65-F5344CB8AC3E}">
        <p14:creationId xmlns:p14="http://schemas.microsoft.com/office/powerpoint/2010/main" val="368650201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val="20000"/>
                    </a:ext>
                  </a:extLst>
                </a:gridCol>
                <a:gridCol w="9001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val="22705963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833974"/>
              </p:ext>
            </p:extLst>
          </p:nvPr>
        </p:nvGraphicFramePr>
        <p:xfrm>
          <a:off x="406800" y="813600"/>
          <a:ext cx="11376000" cy="3539064"/>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val="20000"/>
                    </a:ext>
                  </a:extLst>
                </a:gridCol>
                <a:gridCol w="85320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val="22381458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val="17345413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val="20000"/>
                    </a:ext>
                  </a:extLst>
                </a:gridCol>
                <a:gridCol w="961182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279567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val="20000"/>
                    </a:ext>
                  </a:extLst>
                </a:gridCol>
                <a:gridCol w="9610759">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14301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val="20000"/>
                    </a:ext>
                  </a:extLst>
                </a:gridCol>
                <a:gridCol w="9610757">
                  <a:extLst>
                    <a:ext uri="{9D8B030D-6E8A-4147-A177-3AD203B41FA5}">
                      <a16:colId xmlns:a16="http://schemas.microsoft.com/office/drawing/2014/main"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4011535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val="3689396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7521118"/>
              </p:ext>
            </p:extLst>
          </p:nvPr>
        </p:nvGraphicFramePr>
        <p:xfrm>
          <a:off x="406800" y="507785"/>
          <a:ext cx="11376000" cy="623358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val="20000"/>
                    </a:ext>
                  </a:extLst>
                </a:gridCol>
                <a:gridCol w="871113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0352988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636C5366-1A25-4A7C-8FA6-A5D38F3F5218}"/>
              </a:ext>
            </a:extLst>
          </p:cNvPr>
          <p:cNvSpPr txBox="1"/>
          <p:nvPr/>
        </p:nvSpPr>
        <p:spPr>
          <a:xfrm>
            <a:off x="406800" y="4603775"/>
            <a:ext cx="11376000" cy="184665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chemeClr val="tx1">
                    <a:lumMod val="65000"/>
                    <a:lumOff val="35000"/>
                  </a:schemeClr>
                </a:solidFill>
                <a:latin typeface="Liberation Mono"/>
              </a:rPr>
              <a:t> </a:t>
            </a:r>
            <a:r>
              <a:rPr lang="en-US" dirty="0">
                <a:latin typeface="Liberation Mono"/>
              </a:rPr>
              <a:t>pwd,</a:t>
            </a:r>
            <a:r>
              <a:rPr lang="en-US" dirty="0">
                <a:solidFill>
                  <a:schemeClr val="tx1">
                    <a:lumMod val="65000"/>
                    <a:lumOff val="35000"/>
                  </a:schemeClr>
                </a:solidFill>
                <a:latin typeface="Liberation Mono"/>
              </a:rPr>
              <a:t> </a:t>
            </a:r>
            <a:r>
              <a:rPr lang="en-US" dirty="0">
                <a:solidFill>
                  <a:srgbClr val="DD4A68"/>
                </a:solidFill>
                <a:latin typeface="Liberation Mono"/>
              </a:rPr>
              <a:t>REPEAT</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a:latin typeface="Liberation Mono"/>
              </a:rPr>
              <a:t>pwd</a:t>
            </a:r>
            <a:r>
              <a:rPr lang="en-US">
                <a:solidFill>
                  <a:schemeClr val="tx1">
                    <a:lumMod val="65000"/>
                    <a:lumOff val="35000"/>
                  </a:schemeClr>
                </a:solidFill>
                <a:latin typeface="Liberation Mono"/>
              </a:rPr>
              <a:t>)) </a:t>
            </a:r>
            <a:r>
              <a:rPr lang="en-US" dirty="0">
                <a:latin typeface="Liberation Mono"/>
              </a:rPr>
              <a:t>password</a:t>
            </a:r>
            <a:r>
              <a:rPr lang="en-US" dirty="0">
                <a:solidFill>
                  <a:schemeClr val="tx1">
                    <a:lumMod val="65000"/>
                    <a:lumOff val="35000"/>
                  </a:schemeClr>
                </a:solidFill>
                <a:latin typeface="Liberation Mono"/>
              </a:rPr>
              <a:t> </a:t>
            </a:r>
            <a:r>
              <a:rPr lang="en-US" dirty="0">
                <a:solidFill>
                  <a:srgbClr val="0077AA"/>
                </a:solidFill>
                <a:latin typeface="Liberation Mono"/>
                <a:cs typeface="Times New Roman" panose="02020603050405020304" pitchFamily="18" charset="0"/>
              </a:rPr>
              <a:t>FROM</a:t>
            </a:r>
            <a:r>
              <a:rPr lang="en-US" dirty="0">
                <a:solidFill>
                  <a:schemeClr val="tx1">
                    <a:lumMod val="65000"/>
                    <a:lumOff val="35000"/>
                  </a:schemeClr>
                </a:solidFill>
                <a:latin typeface="Liberation Mono"/>
              </a:rPr>
              <a:t> </a:t>
            </a:r>
            <a:r>
              <a:rPr lang="en-US" dirty="0">
                <a:latin typeface="Liberation Mono"/>
              </a:rPr>
              <a:t>emp;</a:t>
            </a:r>
          </a:p>
        </p:txBody>
      </p:sp>
    </p:spTree>
    <p:extLst>
      <p:ext uri="{BB962C8B-B14F-4D97-AF65-F5344CB8AC3E}">
        <p14:creationId xmlns:p14="http://schemas.microsoft.com/office/powerpoint/2010/main" val="981062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29761261"/>
              </p:ext>
            </p:extLst>
          </p:nvPr>
        </p:nvGraphicFramePr>
        <p:xfrm>
          <a:off x="406800" y="612000"/>
          <a:ext cx="11376000" cy="3096681"/>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val="20000"/>
                    </a:ext>
                  </a:extLst>
                </a:gridCol>
                <a:gridCol w="88164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 </a:t>
                      </a:r>
                      <a:r>
                        <a:rPr kumimoji="0" lang="en-US" sz="1800" kern="1200" dirty="0">
                          <a:solidFill>
                            <a:srgbClr val="FF0000"/>
                          </a:solidFill>
                          <a:effectLst/>
                          <a:latin typeface="Liberation Mono"/>
                          <a:ea typeface="Times New Roman" panose="02020603050405020304" pitchFamily="18" charset="0"/>
                          <a:cs typeface="+mn-cs"/>
                        </a:rPr>
                        <a:t>It will treat and small letter differently.</a:t>
                      </a:r>
                      <a:endParaRPr kumimoji="0" lang="en-IN" sz="1800" kern="1200" dirty="0">
                        <a:solidFill>
                          <a:srgbClr val="FF0000"/>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143790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94292196"/>
              </p:ext>
            </p:extLst>
          </p:nvPr>
        </p:nvGraphicFramePr>
        <p:xfrm>
          <a:off x="406800" y="612000"/>
          <a:ext cx="11376000" cy="396409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val="20000"/>
                    </a:ext>
                  </a:extLst>
                </a:gridCol>
                <a:gridCol w="831870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val="15498642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19117156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val="2854163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val="20000"/>
                    </a:ext>
                  </a:extLst>
                </a:gridCol>
                <a:gridCol w="8525810">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val="842558293"/>
                  </a:ext>
                </a:extLst>
              </a:tr>
            </a:tbl>
          </a:graphicData>
        </a:graphic>
      </p:graphicFrame>
    </p:spTree>
    <p:extLst>
      <p:ext uri="{BB962C8B-B14F-4D97-AF65-F5344CB8AC3E}">
        <p14:creationId xmlns:p14="http://schemas.microsoft.com/office/powerpoint/2010/main" val="598073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val="1151865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628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0351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val="967305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val="135514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val="10571849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val="16300398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id="{65A4CF2D-7982-4231-AC5D-A3E770CE651B}"/>
                  </a:ext>
                </a:extLst>
              </p:cNvPr>
              <p:cNvGrpSpPr/>
              <p:nvPr/>
            </p:nvGrpSpPr>
            <p:grpSpPr>
              <a:xfrm>
                <a:off x="690630" y="1783237"/>
                <a:ext cx="8956920" cy="1389760"/>
                <a:chOff x="262933" y="1548086"/>
                <a:chExt cx="8956920" cy="1389760"/>
              </a:xfrm>
            </p:grpSpPr>
            <p:sp>
              <p:nvSpPr>
                <p:cNvPr id="45" name="Rectangle 44">
                  <a:extLst>
                    <a:ext uri="{FF2B5EF4-FFF2-40B4-BE49-F238E27FC236}">
                      <a16:creationId xmlns:a16="http://schemas.microsoft.com/office/drawing/2014/main"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id="{C8455A71-10DD-4DBD-ADAF-7DEDC4478409}"/>
                    </a:ext>
                  </a:extLst>
                </p:cNvPr>
                <p:cNvSpPr txBox="1"/>
                <p:nvPr/>
              </p:nvSpPr>
              <p:spPr>
                <a:xfrm>
                  <a:off x="2285448" y="2229960"/>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.ename, identifier.job</a:t>
                  </a:r>
                  <a:endParaRPr lang="en-IN" sz="2000" dirty="0"/>
                </a:p>
              </p:txBody>
            </p:sp>
          </p:grpSp>
          <p:sp>
            <p:nvSpPr>
              <p:cNvPr id="25" name="Oval 24">
                <a:extLst>
                  <a:ext uri="{FF2B5EF4-FFF2-40B4-BE49-F238E27FC236}">
                    <a16:creationId xmlns:a16="http://schemas.microsoft.com/office/drawing/2014/main"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524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9971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val="4241115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val="3511890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B98D881-C189-488C-A721-AE415CC7E2F7}"/>
              </a:ext>
            </a:extLst>
          </p:cNvPr>
          <p:cNvGraphicFramePr>
            <a:graphicFrameLocks noGrp="1"/>
          </p:cNvGraphicFramePr>
          <p:nvPr>
            <p:extLst>
              <p:ext uri="{D42A27DB-BD31-4B8C-83A1-F6EECF244321}">
                <p14:modId xmlns:p14="http://schemas.microsoft.com/office/powerpoint/2010/main"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3406180870"/>
                    </a:ext>
                  </a:extLst>
                </a:gridCol>
                <a:gridCol w="5976664">
                  <a:extLst>
                    <a:ext uri="{9D8B030D-6E8A-4147-A177-3AD203B41FA5}">
                      <a16:colId xmlns:a16="http://schemas.microsoft.com/office/drawing/2014/main"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val="792765653"/>
                  </a:ext>
                </a:extLst>
              </a:tr>
            </a:tbl>
          </a:graphicData>
        </a:graphic>
      </p:graphicFrame>
    </p:spTree>
    <p:extLst>
      <p:ext uri="{BB962C8B-B14F-4D97-AF65-F5344CB8AC3E}">
        <p14:creationId xmlns:p14="http://schemas.microsoft.com/office/powerpoint/2010/main"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009809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val="1399474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val="20000"/>
                    </a:ext>
                  </a:extLst>
                </a:gridCol>
                <a:gridCol w="9218483">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39947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52911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id="{91D6965C-3067-4116-99D3-9F5B4FC2D56D}"/>
              </a:ext>
            </a:extLst>
          </p:cNvPr>
          <p:cNvGraphicFramePr>
            <a:graphicFrameLocks noGrp="1"/>
          </p:cNvGraphicFramePr>
          <p:nvPr>
            <p:extLst>
              <p:ext uri="{D42A27DB-BD31-4B8C-83A1-F6EECF244321}">
                <p14:modId xmlns:p14="http://schemas.microsoft.com/office/powerpoint/2010/main"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val="20000"/>
                    </a:ext>
                  </a:extLst>
                </a:gridCol>
                <a:gridCol w="9219507">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val="4091968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62162920"/>
              </p:ext>
            </p:extLst>
          </p:nvPr>
        </p:nvGraphicFramePr>
        <p:xfrm>
          <a:off x="335360" y="1605136"/>
          <a:ext cx="11449272" cy="224536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val="20000"/>
                    </a:ext>
                  </a:extLst>
                </a:gridCol>
                <a:gridCol w="759994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887705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2056984"/>
              </p:ext>
            </p:extLst>
          </p:nvPr>
        </p:nvGraphicFramePr>
        <p:xfrm>
          <a:off x="346786" y="1611668"/>
          <a:ext cx="11437846" cy="297180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val="10006"/>
                  </a:ext>
                </a:extLst>
              </a:tr>
            </a:tbl>
          </a:graphicData>
        </a:graphic>
      </p:graphicFrame>
      <p:sp>
        <p:nvSpPr>
          <p:cNvPr id="7" name="Rectangle 6">
            <a:extLst>
              <a:ext uri="{FF2B5EF4-FFF2-40B4-BE49-F238E27FC236}">
                <a16:creationId xmlns:a16="http://schemas.microsoft.com/office/drawing/2014/main"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139534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val="20000"/>
                    </a:ext>
                  </a:extLst>
                </a:gridCol>
                <a:gridCol w="749376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4189364523"/>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id="{CE628209-6D2A-411C-9590-E8F003C6DB5C}"/>
              </a:ext>
            </a:extLst>
          </p:cNvPr>
          <p:cNvGraphicFramePr>
            <a:graphicFrameLocks noGrp="1"/>
          </p:cNvGraphicFramePr>
          <p:nvPr>
            <p:extLst>
              <p:ext uri="{D42A27DB-BD31-4B8C-83A1-F6EECF244321}">
                <p14:modId xmlns:p14="http://schemas.microsoft.com/office/powerpoint/2010/main"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val="20000"/>
                    </a:ext>
                  </a:extLst>
                </a:gridCol>
                <a:gridCol w="8208912">
                  <a:extLst>
                    <a:ext uri="{9D8B030D-6E8A-4147-A177-3AD203B41FA5}">
                      <a16:colId xmlns:a16="http://schemas.microsoft.com/office/drawing/2014/main"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3680069024"/>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48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7935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val="497758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06865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203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val="32320249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val="3829025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5255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id="{97CE403B-5BD6-4752-91F7-6DA0C1396628}"/>
              </a:ext>
            </a:extLst>
          </p:cNvPr>
          <p:cNvGraphicFramePr>
            <a:graphicFrameLocks noGrp="1"/>
          </p:cNvGraphicFramePr>
          <p:nvPr>
            <p:extLst>
              <p:ext uri="{D42A27DB-BD31-4B8C-83A1-F6EECF244321}">
                <p14:modId xmlns:p14="http://schemas.microsoft.com/office/powerpoint/2010/main"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021776548"/>
                  </a:ext>
                </a:extLst>
              </a:tr>
            </a:tbl>
          </a:graphicData>
        </a:graphic>
      </p:graphicFrame>
      <p:graphicFrame>
        <p:nvGraphicFramePr>
          <p:cNvPr id="10" name="Table 6">
            <a:extLst>
              <a:ext uri="{FF2B5EF4-FFF2-40B4-BE49-F238E27FC236}">
                <a16:creationId xmlns:a16="http://schemas.microsoft.com/office/drawing/2014/main" id="{C1A85F8A-F42F-4EEA-93B4-6208BF2633DD}"/>
              </a:ext>
            </a:extLst>
          </p:cNvPr>
          <p:cNvGraphicFramePr>
            <a:graphicFrameLocks noGrp="1"/>
          </p:cNvGraphicFramePr>
          <p:nvPr>
            <p:extLst>
              <p:ext uri="{D42A27DB-BD31-4B8C-83A1-F6EECF244321}">
                <p14:modId xmlns:p14="http://schemas.microsoft.com/office/powerpoint/2010/main"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val="1275589697"/>
                    </a:ext>
                  </a:extLst>
                </a:gridCol>
                <a:gridCol w="1456591">
                  <a:extLst>
                    <a:ext uri="{9D8B030D-6E8A-4147-A177-3AD203B41FA5}">
                      <a16:colId xmlns:a16="http://schemas.microsoft.com/office/drawing/2014/main"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785684035"/>
                  </a:ext>
                </a:extLst>
              </a:tr>
            </a:tbl>
          </a:graphicData>
        </a:graphic>
      </p:graphicFrame>
      <p:sp>
        <p:nvSpPr>
          <p:cNvPr id="12" name="TextBox 11">
            <a:extLst>
              <a:ext uri="{FF2B5EF4-FFF2-40B4-BE49-F238E27FC236}">
                <a16:creationId xmlns:a16="http://schemas.microsoft.com/office/drawing/2014/main"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val="16520071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1221111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val="309143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val="20983435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val="25247672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val="35877716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22715355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val="17667808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142914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638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12413780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1374729"/>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201450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id="{F6E5EB7C-7CB0-4227-98E4-49F6FD72FD2C}"/>
              </a:ext>
            </a:extLst>
          </p:cNvPr>
          <p:cNvGraphicFramePr>
            <a:graphicFrameLocks noGrp="1"/>
          </p:cNvGraphicFramePr>
          <p:nvPr>
            <p:extLst>
              <p:ext uri="{D42A27DB-BD31-4B8C-83A1-F6EECF244321}">
                <p14:modId xmlns:p14="http://schemas.microsoft.com/office/powerpoint/2010/main"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val="2396132272"/>
                    </a:ext>
                  </a:extLst>
                </a:gridCol>
                <a:gridCol w="1699547">
                  <a:extLst>
                    <a:ext uri="{9D8B030D-6E8A-4147-A177-3AD203B41FA5}">
                      <a16:colId xmlns:a16="http://schemas.microsoft.com/office/drawing/2014/main" val="20001"/>
                    </a:ext>
                  </a:extLst>
                </a:gridCol>
                <a:gridCol w="1696418">
                  <a:extLst>
                    <a:ext uri="{9D8B030D-6E8A-4147-A177-3AD203B41FA5}">
                      <a16:colId xmlns:a16="http://schemas.microsoft.com/office/drawing/2014/main" val="1693957219"/>
                    </a:ext>
                  </a:extLst>
                </a:gridCol>
                <a:gridCol w="1656184">
                  <a:extLst>
                    <a:ext uri="{9D8B030D-6E8A-4147-A177-3AD203B41FA5}">
                      <a16:colId xmlns:a16="http://schemas.microsoft.com/office/drawing/2014/main" val="1961816629"/>
                    </a:ext>
                  </a:extLst>
                </a:gridCol>
                <a:gridCol w="1584177">
                  <a:extLst>
                    <a:ext uri="{9D8B030D-6E8A-4147-A177-3AD203B41FA5}">
                      <a16:colId xmlns:a16="http://schemas.microsoft.com/office/drawing/2014/main"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val="3536796661"/>
                  </a:ext>
                </a:extLst>
              </a:tr>
            </a:tbl>
          </a:graphicData>
        </a:graphic>
      </p:graphicFrame>
    </p:spTree>
    <p:extLst>
      <p:ext uri="{BB962C8B-B14F-4D97-AF65-F5344CB8AC3E}">
        <p14:creationId xmlns:p14="http://schemas.microsoft.com/office/powerpoint/2010/main"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val="1099243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12312452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379557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val="33430501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0677387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42650176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569439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val="27194112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490879-973F-4F6A-9B42-90527119B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val="34876726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29971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val="1256834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val="24710284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val="27657739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val="29711868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val="139032692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val="32724518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val="1407343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val="16337594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6608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val="422065344"/>
                    </a:ext>
                  </a:extLst>
                </a:gridCol>
                <a:gridCol w="602028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val="2771116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2470279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val="37918598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val="1603374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val="5267131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val="37918598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420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val="2120274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1230743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41293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8735188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ACID</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val="70136766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val="19571643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val="459194459"/>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val="228040282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val="44294674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val="388676149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val="825274082"/>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813885731"/>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val="236073090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4306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val="97866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590800"/>
            <a:ext cx="8839200" cy="914400"/>
          </a:xfrm>
          <a:prstGeom prst="rect">
            <a:avLst/>
          </a:prstGeom>
        </p:spPr>
        <p:txBody>
          <a:bodyPr>
            <a:normAutofit/>
          </a:bodyPr>
          <a:lstStyle/>
          <a:p>
            <a:pPr lvl="0" algn="ctr">
              <a:spcBef>
                <a:spcPct val="0"/>
              </a:spcBef>
              <a:defRPr/>
            </a:pPr>
            <a:endParaRPr lang="en-US" sz="3600" b="1" i="1" dirty="0">
              <a:latin typeface="Arial" pitchFamily="34" charset="0"/>
              <a:cs typeface="Arial" pitchFamily="34" charset="0"/>
            </a:endParaRPr>
          </a:p>
        </p:txBody>
      </p:sp>
      <p:sp>
        <p:nvSpPr>
          <p:cNvPr id="4" name="Rectangle 3"/>
          <p:cNvSpPr/>
          <p:nvPr/>
        </p:nvSpPr>
        <p:spPr>
          <a:xfrm>
            <a:off x="119336" y="1005110"/>
            <a:ext cx="11953328" cy="5232202"/>
          </a:xfrm>
          <a:prstGeom prst="rect">
            <a:avLst/>
          </a:prstGeom>
          <a:solidFill>
            <a:schemeClr val="bg1"/>
          </a:solidFill>
        </p:spPr>
        <p:txBody>
          <a:bodyPr wrap="square">
            <a:spAutoFit/>
          </a:bodyPr>
          <a:lstStyle/>
          <a:p>
            <a:r>
              <a:rPr lang="en-US" sz="1900" b="1" u="sng" dirty="0">
                <a:latin typeface="Palatino Linotype" panose="02040502050505030304" pitchFamily="18" charset="0"/>
                <a:cs typeface="Arial" pitchFamily="34" charset="0"/>
              </a:rPr>
              <a:t>Atomicity</a:t>
            </a:r>
            <a:r>
              <a:rPr lang="en-US" sz="1900" dirty="0">
                <a:latin typeface="Palatino Linotype" panose="02040502050505030304" pitchFamily="18" charset="0"/>
                <a:cs typeface="Arial" pitchFamily="34" charset="0"/>
              </a:rPr>
              <a:t>. In a transaction involving two or more separate</a:t>
            </a:r>
            <a:r>
              <a:rPr lang="en-US" sz="1900" dirty="0">
                <a:latin typeface="Palatino Linotype" panose="02040502050505030304" pitchFamily="18" charset="0"/>
              </a:rPr>
              <a:t> </a:t>
            </a:r>
            <a:r>
              <a:rPr lang="en-US" sz="1900" dirty="0">
                <a:latin typeface="Palatino Linotype" panose="02040502050505030304" pitchFamily="18" charset="0"/>
                <a:cs typeface="Arial" pitchFamily="34" charset="0"/>
              </a:rPr>
              <a:t>pieces of information, either all of the pieces are committed or none are.</a:t>
            </a:r>
          </a:p>
          <a:p>
            <a:r>
              <a:rPr lang="en-US" sz="1900" b="0" i="0" dirty="0">
                <a:solidFill>
                  <a:srgbClr val="FF0000"/>
                </a:solidFill>
                <a:effectLst/>
                <a:latin typeface="Palatino Linotype" panose="02040502050505030304" pitchFamily="18" charset="0"/>
              </a:rPr>
              <a:t>For example</a:t>
            </a:r>
            <a:r>
              <a:rPr lang="en-US" sz="1900" b="0" i="0" dirty="0">
                <a:effectLst/>
                <a:latin typeface="Palatino Linotype" panose="02040502050505030304" pitchFamily="18" charset="0"/>
              </a:rPr>
              <a:t>,</a:t>
            </a:r>
            <a:r>
              <a:rPr lang="en-US" sz="1900" b="0" i="0" dirty="0">
                <a:solidFill>
                  <a:srgbClr val="FF0000"/>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atomicity property ensures that, if a debit is made successfully from one account, the corresponding credit is made to the other account.</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Consistency</a:t>
            </a:r>
            <a:r>
              <a:rPr lang="en-US" sz="1900" dirty="0">
                <a:latin typeface="Palatino Linotype" panose="02040502050505030304" pitchFamily="18" charset="0"/>
                <a:cs typeface="Arial" pitchFamily="34" charset="0"/>
              </a:rPr>
              <a:t>. A transaction either creates a new and valid state of data, or, if any failure occurs, returns all data to its state before the transaction was started.</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consistency property ensures that the total value of funds in both the accounts is the same at the start and end of each transaction.</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Isolation</a:t>
            </a:r>
            <a:r>
              <a:rPr lang="en-US" sz="1900" dirty="0">
                <a:latin typeface="Palatino Linotype" panose="02040502050505030304" pitchFamily="18" charset="0"/>
                <a:cs typeface="Arial" pitchFamily="34" charset="0"/>
              </a:rPr>
              <a:t>. A transaction in process and not yet committed must remain isolated from any other transaction.</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isolation property ensures that another transaction sees the transferred funds in one account or the other, but not in both, nor in neither.</a:t>
            </a:r>
          </a:p>
          <a:p>
            <a:endParaRPr lang="en-US" sz="1000" dirty="0">
              <a:latin typeface="Palatino Linotype" panose="02040502050505030304" pitchFamily="18" charset="0"/>
              <a:cs typeface="Arial" pitchFamily="34" charset="0"/>
            </a:endParaRPr>
          </a:p>
          <a:p>
            <a:r>
              <a:rPr lang="en-US" sz="1900" b="1" u="sng" dirty="0">
                <a:latin typeface="Palatino Linotype" panose="02040502050505030304" pitchFamily="18" charset="0"/>
                <a:cs typeface="Arial" pitchFamily="34" charset="0"/>
              </a:rPr>
              <a:t>Durability</a:t>
            </a:r>
            <a:r>
              <a:rPr lang="en-US" sz="1900" dirty="0">
                <a:latin typeface="Palatino Linotype" panose="02040502050505030304" pitchFamily="18" charset="0"/>
                <a:cs typeface="Arial" pitchFamily="34" charset="0"/>
              </a:rPr>
              <a:t>. Committed data is saved by the system such that, even in the event of a failure and system restart, the data is available in its correct state.</a:t>
            </a:r>
          </a:p>
          <a:p>
            <a:r>
              <a:rPr lang="en-US" sz="1900" dirty="0">
                <a:solidFill>
                  <a:srgbClr val="FF0000"/>
                </a:solidFill>
                <a:latin typeface="Palatino Linotype" panose="02040502050505030304" pitchFamily="18" charset="0"/>
              </a:rPr>
              <a:t>For example</a:t>
            </a:r>
            <a:r>
              <a:rPr lang="en-US" sz="1900" b="0" i="0" dirty="0">
                <a:solidFill>
                  <a:srgbClr val="323232"/>
                </a:solidFill>
                <a:effectLst/>
                <a:latin typeface="Palatino Linotype" panose="02040502050505030304" pitchFamily="18" charset="0"/>
              </a:rPr>
              <a:t>, </a:t>
            </a:r>
            <a:r>
              <a:rPr lang="en-US" sz="1900" dirty="0">
                <a:solidFill>
                  <a:srgbClr val="006C86"/>
                </a:solidFill>
                <a:latin typeface="Palatino Linotype" panose="02040502050505030304" pitchFamily="18" charset="0"/>
              </a:rPr>
              <a:t>in an application that transfers funds from one account to another, the durability property ensures that the changes made to each account will not be reversed.</a:t>
            </a:r>
          </a:p>
        </p:txBody>
      </p:sp>
      <p:sp>
        <p:nvSpPr>
          <p:cNvPr id="5" name="Rectangle 4"/>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ACID properties of transactions</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val="112305591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9026203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9875729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id="{9E4963D5-C5D7-4665-A966-D1AF5B361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id="{450AC769-D0FF-4978-9ED0-FE91EA469A93}"/>
              </a:ext>
            </a:extLst>
          </p:cNvPr>
          <p:cNvSpPr txBox="1"/>
          <p:nvPr/>
        </p:nvSpPr>
        <p:spPr>
          <a:xfrm>
            <a:off x="7484014" y="1217945"/>
            <a:ext cx="4367808"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dirty="0">
                <a:solidFill>
                  <a:srgbClr val="0077AA"/>
                </a:solidFill>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AS</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val="28374481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475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val="1488976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val="10343042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7050787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val="308705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860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63814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555894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2128605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val="892295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val="40030544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38165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val="42765679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val="3512762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val="6336146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val="76516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3477581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698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844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663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val="34890793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val="31499630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37888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val="25247871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8144676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spTree>
    <p:extLst>
      <p:ext uri="{BB962C8B-B14F-4D97-AF65-F5344CB8AC3E}">
        <p14:creationId xmlns:p14="http://schemas.microsoft.com/office/powerpoint/2010/main" val="7763879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val="7911383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correlated subqueries</a:t>
            </a:r>
          </a:p>
        </p:txBody>
      </p:sp>
      <p:sp>
        <p:nvSpPr>
          <p:cNvPr id="5" name="Rectangle 4"/>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correlated subquery (</a:t>
            </a:r>
            <a:r>
              <a:rPr lang="en-IN" b="1" dirty="0">
                <a:latin typeface="Arial" panose="020B0604020202020204" pitchFamily="34" charset="0"/>
                <a:cs typeface="Arial" panose="020B0604020202020204" pitchFamily="34" charset="0"/>
              </a:rPr>
              <a:t>also known as a synchronized subquery</a:t>
            </a:r>
            <a:r>
              <a:rPr lang="en-IN" dirty="0">
                <a:latin typeface="Arial" panose="020B0604020202020204" pitchFamily="34"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335360" y="1841402"/>
            <a:ext cx="11521280" cy="3724096"/>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e.job = 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C74C49"/>
                </a:solidFill>
                <a:latin typeface="Liberation Mono"/>
                <a:cs typeface="Arial" panose="020B0604020202020204" pitchFamily="34" charset="0"/>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solidFill>
                  <a:srgbClr val="FFC000"/>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solidFill>
                  <a:srgbClr val="FFC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TextBox 5">
            <a:extLst>
              <a:ext uri="{FF2B5EF4-FFF2-40B4-BE49-F238E27FC236}">
                <a16:creationId xmlns:a16="http://schemas.microsoft.com/office/drawing/2014/main" id="{5368D91E-1D21-478A-BEB5-7B644F8A4301}"/>
              </a:ext>
            </a:extLst>
          </p:cNvPr>
          <p:cNvSpPr txBox="1"/>
          <p:nvPr/>
        </p:nvSpPr>
        <p:spPr>
          <a:xfrm>
            <a:off x="335360" y="5622920"/>
            <a:ext cx="11521279" cy="1046440"/>
          </a:xfrm>
          <a:prstGeom prst="rect">
            <a:avLst/>
          </a:prstGeom>
          <a:noFill/>
        </p:spPr>
        <p:txBody>
          <a:bodyPr wrap="square">
            <a:spAutoFit/>
          </a:bodyPr>
          <a:lstStyle/>
          <a:p>
            <a:r>
              <a:rPr lang="en-IN" dirty="0">
                <a:latin typeface="Liberation Mono"/>
                <a:cs typeface="Arial" panose="020B0604020202020204" pitchFamily="34" charset="0"/>
              </a:rPr>
              <a:t>Write query to find all employees who have same salary.</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e1.</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 e1 </a:t>
            </a:r>
            <a:r>
              <a:rPr lang="en-IN" dirty="0">
                <a:solidFill>
                  <a:srgbClr val="0077AA"/>
                </a:solidFill>
                <a:latin typeface="Liberation Mono"/>
              </a:rPr>
              <a:t>WHERE</a:t>
            </a:r>
            <a:r>
              <a:rPr lang="en-IN" dirty="0">
                <a:latin typeface="Liberation Mono"/>
              </a:rPr>
              <a:t> sal </a:t>
            </a:r>
            <a:r>
              <a:rPr lang="en-IN" dirty="0">
                <a:solidFill>
                  <a:schemeClr val="accent5">
                    <a:lumMod val="75000"/>
                  </a:schemeClr>
                </a:solidFill>
                <a:latin typeface="Liberation Mono"/>
                <a:cs typeface="Arial" panose="020B0604020202020204" pitchFamily="34" charset="0"/>
              </a:rPr>
              <a:t>IN</a:t>
            </a:r>
            <a:r>
              <a:rPr lang="en-IN" dirty="0">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rPr>
              <a:t> e2.sal </a:t>
            </a:r>
            <a:r>
              <a:rPr lang="en-IN" dirty="0">
                <a:solidFill>
                  <a:srgbClr val="0077AA"/>
                </a:solidFill>
                <a:latin typeface="Liberation Mono"/>
              </a:rPr>
              <a:t>FROM</a:t>
            </a:r>
            <a:r>
              <a:rPr lang="en-IN" dirty="0">
                <a:latin typeface="Liberation Mono"/>
              </a:rPr>
              <a:t> emp e2 </a:t>
            </a:r>
            <a:r>
              <a:rPr lang="en-IN" dirty="0">
                <a:solidFill>
                  <a:srgbClr val="0077AA"/>
                </a:solidFill>
                <a:latin typeface="Liberation Mono"/>
              </a:rPr>
              <a:t>WHERE</a:t>
            </a:r>
            <a:r>
              <a:rPr lang="en-IN" dirty="0">
                <a:latin typeface="Liberation Mono"/>
              </a:rPr>
              <a:t> e1.sal </a:t>
            </a:r>
            <a:r>
              <a:rPr lang="en-IN" dirty="0">
                <a:solidFill>
                  <a:schemeClr val="accent5">
                    <a:lumMod val="75000"/>
                  </a:schemeClr>
                </a:solidFill>
                <a:latin typeface="Liberation Mono"/>
              </a:rPr>
              <a:t>=</a:t>
            </a:r>
            <a:r>
              <a:rPr lang="en-IN" dirty="0">
                <a:latin typeface="Liberation Mono"/>
              </a:rPr>
              <a:t> e2.sal </a:t>
            </a:r>
            <a:r>
              <a:rPr lang="en-IN" dirty="0">
                <a:solidFill>
                  <a:srgbClr val="DD4A68"/>
                </a:solidFill>
                <a:latin typeface="Liberation Mono"/>
              </a:rPr>
              <a:t>AND</a:t>
            </a:r>
            <a:r>
              <a:rPr lang="en-IN" dirty="0">
                <a:latin typeface="Liberation Mono"/>
              </a:rPr>
              <a:t> e1.empno </a:t>
            </a:r>
            <a:r>
              <a:rPr lang="en-IN" dirty="0">
                <a:solidFill>
                  <a:schemeClr val="accent5">
                    <a:lumMod val="75000"/>
                  </a:schemeClr>
                </a:solidFill>
                <a:latin typeface="Liberation Mono"/>
              </a:rPr>
              <a:t>&lt;&gt;</a:t>
            </a:r>
            <a:r>
              <a:rPr lang="en-IN" dirty="0">
                <a:latin typeface="Liberation Mono"/>
              </a:rPr>
              <a:t> e2.empno</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val="1634750841"/>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val="10766670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id="{8471E16C-E211-4A9A-AD8D-17EE0120D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655" y="5599212"/>
            <a:ext cx="5844402" cy="98965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949841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val="42539258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val="2765306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val="3099948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val="130868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val="29557924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val="1947568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val="35150338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val="32471803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290111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49644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val="16692315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val="29993916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val="32378827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95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val="92080521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8391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val="41596499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3906557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val="31382914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id="{3E603B10-569E-487D-ACF7-EA061C688264}"/>
              </a:ext>
            </a:extLst>
          </p:cNvPr>
          <p:cNvGraphicFramePr>
            <a:graphicFrameLocks noGrp="1"/>
          </p:cNvGraphicFramePr>
          <p:nvPr>
            <p:extLst>
              <p:ext uri="{D42A27DB-BD31-4B8C-83A1-F6EECF244321}">
                <p14:modId xmlns:p14="http://schemas.microsoft.com/office/powerpoint/2010/main"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val="422065344"/>
                    </a:ext>
                  </a:extLst>
                </a:gridCol>
                <a:gridCol w="5625059">
                  <a:extLst>
                    <a:ext uri="{9D8B030D-6E8A-4147-A177-3AD203B41FA5}">
                      <a16:colId xmlns:a16="http://schemas.microsoft.com/office/drawing/2014/main"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val="3579491206"/>
                  </a:ext>
                </a:extLst>
              </a:tr>
            </a:tbl>
          </a:graphicData>
        </a:graphic>
      </p:graphicFrame>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val="11232757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val="637852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1416196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034728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13878794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1190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val="15332100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742950" lvl="1"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166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val="34160298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val="36483063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156711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val="97814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val="223401202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40464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val="26900887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7453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535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925DDD78-18ED-4611-90A0-EDB1B4C38503}"/>
              </a:ext>
            </a:extLst>
          </p:cNvPr>
          <p:cNvGraphicFramePr>
            <a:graphicFrameLocks noGrp="1"/>
          </p:cNvGraphicFramePr>
          <p:nvPr>
            <p:extLst>
              <p:ext uri="{D42A27DB-BD31-4B8C-83A1-F6EECF244321}">
                <p14:modId xmlns:p14="http://schemas.microsoft.com/office/powerpoint/2010/main"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val="3114213069"/>
                    </a:ext>
                  </a:extLst>
                </a:gridCol>
                <a:gridCol w="4008445">
                  <a:extLst>
                    <a:ext uri="{9D8B030D-6E8A-4147-A177-3AD203B41FA5}">
                      <a16:colId xmlns:a16="http://schemas.microsoft.com/office/drawing/2014/main" val="987736521"/>
                    </a:ext>
                  </a:extLst>
                </a:gridCol>
                <a:gridCol w="4008445">
                  <a:extLst>
                    <a:ext uri="{9D8B030D-6E8A-4147-A177-3AD203B41FA5}">
                      <a16:colId xmlns:a16="http://schemas.microsoft.com/office/drawing/2014/main"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val="2065540270"/>
                  </a:ext>
                </a:extLst>
              </a:tr>
            </a:tbl>
          </a:graphicData>
        </a:graphic>
      </p:graphicFrame>
    </p:spTree>
    <p:extLst>
      <p:ext uri="{BB962C8B-B14F-4D97-AF65-F5344CB8AC3E}">
        <p14:creationId xmlns:p14="http://schemas.microsoft.com/office/powerpoint/2010/main" val="1585976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val="41366877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val="41384883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val="3265768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val="403456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val="20000"/>
                    </a:ext>
                  </a:extLst>
                </a:gridCol>
                <a:gridCol w="2117035">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77008">
                  <a:extLst>
                    <a:ext uri="{9D8B030D-6E8A-4147-A177-3AD203B41FA5}">
                      <a16:colId xmlns:a16="http://schemas.microsoft.com/office/drawing/2014/main" val="20003"/>
                    </a:ext>
                  </a:extLst>
                </a:gridCol>
                <a:gridCol w="1089991">
                  <a:extLst>
                    <a:ext uri="{9D8B030D-6E8A-4147-A177-3AD203B41FA5}">
                      <a16:colId xmlns:a16="http://schemas.microsoft.com/office/drawing/2014/main"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val="24395601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val="33993179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val="13333517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26043891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val="33917336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val="44400241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91593941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val="26627202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78768"/>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spTree>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432997" y="1700808"/>
            <a:ext cx="11184429" cy="400110"/>
          </a:xfrm>
          <a:prstGeom prst="rect">
            <a:avLst/>
          </a:prstGeom>
        </p:spPr>
        <p:txBody>
          <a:bodyPr wrap="square">
            <a:spAutoFit/>
          </a:bodyPr>
          <a:lstStyle/>
          <a:p>
            <a:r>
              <a:rPr lang="en-IN" sz="2000" dirty="0">
                <a:solidFill>
                  <a:srgbClr val="0077AA"/>
                </a:solidFill>
                <a:latin typeface="Liberation Mono"/>
              </a:rPr>
              <a:t>CREATE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3490139"/>
            <a:ext cx="1137726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472363"/>
            <a:ext cx="11856640" cy="646331"/>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Tree>
    <p:extLst>
      <p:ext uri="{BB962C8B-B14F-4D97-AF65-F5344CB8AC3E}">
        <p14:creationId xmlns:p14="http://schemas.microsoft.com/office/powerpoint/2010/main" val="1892188075"/>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create temporary table ... like statement</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val="4148665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CREATE TABLE ... LIKE to create an empty table based on the definition of another table.</a:t>
            </a:r>
          </a:p>
        </p:txBody>
      </p:sp>
      <p:sp>
        <p:nvSpPr>
          <p:cNvPr id="7" name="Rectangle 6"/>
          <p:cNvSpPr/>
          <p:nvPr/>
        </p:nvSpPr>
        <p:spPr>
          <a:xfrm>
            <a:off x="432997" y="1563469"/>
            <a:ext cx="11255217"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latin typeface="Liberation Mono"/>
              </a:rPr>
              <a:t>new_tbl</a:t>
            </a:r>
            <a:r>
              <a:rPr lang="en-IN" sz="2000" dirty="0">
                <a:solidFill>
                  <a:srgbClr val="0077AA"/>
                </a:solidFill>
                <a:latin typeface="Liberation Mono"/>
              </a:rPr>
              <a:t> LIKE </a:t>
            </a:r>
            <a:r>
              <a:rPr lang="en-IN" sz="2000" dirty="0">
                <a:latin typeface="Liberation Mono"/>
              </a:rPr>
              <a:t>orig_tbl;</a:t>
            </a:r>
            <a:endParaRPr lang="en-US" sz="2000" dirty="0">
              <a:latin typeface="Liberation Mono"/>
            </a:endParaRPr>
          </a:p>
        </p:txBody>
      </p:sp>
      <p:sp>
        <p:nvSpPr>
          <p:cNvPr id="8" name="Rectangle 7"/>
          <p:cNvSpPr/>
          <p:nvPr/>
        </p:nvSpPr>
        <p:spPr>
          <a:xfrm>
            <a:off x="335360" y="4309646"/>
            <a:ext cx="1144927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e </a:t>
            </a:r>
            <a:r>
              <a:rPr lang="en-IN" dirty="0">
                <a:solidFill>
                  <a:srgbClr val="0077AA"/>
                </a:solidFill>
                <a:latin typeface="Liberation Mono"/>
              </a:rPr>
              <a:t>like</a:t>
            </a:r>
            <a:r>
              <a:rPr lang="en-IN" dirty="0">
                <a:latin typeface="Liberation Mono"/>
                <a:cs typeface="Arial" panose="020B0604020202020204" pitchFamily="34" charset="0"/>
              </a:rPr>
              <a:t> emp;</a:t>
            </a:r>
          </a:p>
        </p:txBody>
      </p:sp>
      <p:sp>
        <p:nvSpPr>
          <p:cNvPr id="6" name="Rectangle 5"/>
          <p:cNvSpPr/>
          <p:nvPr/>
        </p:nvSpPr>
        <p:spPr>
          <a:xfrm>
            <a:off x="335360" y="2057400"/>
            <a:ext cx="11449272" cy="923330"/>
          </a:xfrm>
          <a:prstGeom prst="rect">
            <a:avLst/>
          </a:prstGeom>
          <a:noFill/>
        </p:spPr>
        <p:txBody>
          <a:bodyPr wrap="square">
            <a:spAutoFit/>
          </a:bodyPr>
          <a:lstStyle/>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cannot execute CREATE TABLE or CREATE TABLE ... LIKE while a LOCK TABLES statement is in effect.</a:t>
            </a:r>
          </a:p>
        </p:txBody>
      </p:sp>
      <p:sp>
        <p:nvSpPr>
          <p:cNvPr id="9" name="Rectangle 8"/>
          <p:cNvSpPr/>
          <p:nvPr/>
        </p:nvSpPr>
        <p:spPr>
          <a:xfrm>
            <a:off x="335360" y="3142709"/>
            <a:ext cx="11449272"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endParaRPr lang="en-IN" dirty="0">
              <a:latin typeface="Arial" panose="020B0604020202020204" pitchFamily="34" charset="0"/>
              <a:cs typeface="Arial" panose="020B0604020202020204" pitchFamily="34" charset="0"/>
            </a:endParaRPr>
          </a:p>
        </p:txBody>
      </p:sp>
      <p:sp>
        <p:nvSpPr>
          <p:cNvPr id="10" name="Rectangle 9"/>
          <p:cNvSpPr/>
          <p:nvPr/>
        </p:nvSpPr>
        <p:spPr>
          <a:xfrm>
            <a:off x="335360" y="48709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Tree>
    <p:extLst>
      <p:ext uri="{BB962C8B-B14F-4D97-AF65-F5344CB8AC3E}">
        <p14:creationId xmlns:p14="http://schemas.microsoft.com/office/powerpoint/2010/main" val="3120947731"/>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val="512018276"/>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val="44865604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val="389053834"/>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220777028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503785" y="1586185"/>
            <a:ext cx="10011815" cy="1323439"/>
          </a:xfrm>
          <a:prstGeom prst="rect">
            <a:avLst/>
          </a:prstGeom>
        </p:spPr>
        <p:txBody>
          <a:bodyPr wrap="square">
            <a:spAutoFit/>
          </a:bodyPr>
          <a:lstStyle/>
          <a:p>
            <a:r>
              <a:rPr lang="en-IN" sz="2000" dirty="0">
                <a:solidFill>
                  <a:srgbClr val="0077AA"/>
                </a:solidFill>
                <a:latin typeface="Liberation Mono"/>
              </a:rPr>
              <a:t>BEGIN [WORK]</a:t>
            </a:r>
          </a:p>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501804" y="3861324"/>
            <a:ext cx="8991600"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BEGIN WORK</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COMMIT WORK</a:t>
            </a:r>
          </a:p>
        </p:txBody>
      </p:sp>
      <p:sp>
        <p:nvSpPr>
          <p:cNvPr id="9" name="Rectangle 8"/>
          <p:cNvSpPr/>
          <p:nvPr/>
        </p:nvSpPr>
        <p:spPr>
          <a:xfrm>
            <a:off x="532357" y="5363924"/>
            <a:ext cx="88392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298AE5"/>
                </a:solidFill>
                <a:latin typeface="Liberation Mono"/>
                <a:cs typeface="Arial" panose="020B0604020202020204" pitchFamily="34" charset="0"/>
              </a:rPr>
              <a:t>SET autocommit = { 0 | 1 }    </a:t>
            </a:r>
            <a:r>
              <a:rPr lang="en-IN" b="1" dirty="0">
                <a:latin typeface="Liberation Mono"/>
                <a:cs typeface="Arial" panose="020B0604020202020204" pitchFamily="34" charset="0"/>
              </a:rPr>
              <a:t>0 - </a:t>
            </a:r>
            <a:r>
              <a:rPr lang="en-US" b="1" dirty="0">
                <a:latin typeface="Liberation Mono"/>
                <a:cs typeface="Arial" panose="020B0604020202020204" pitchFamily="34" charset="0"/>
              </a:rPr>
              <a:t>disable; 1 - enable</a:t>
            </a:r>
          </a:p>
        </p:txBody>
      </p:sp>
      <p:sp>
        <p:nvSpPr>
          <p:cNvPr id="10" name="Rectangle 9"/>
          <p:cNvSpPr/>
          <p:nvPr/>
        </p:nvSpPr>
        <p:spPr>
          <a:xfrm>
            <a:off x="532357" y="5877272"/>
            <a:ext cx="3048079" cy="769441"/>
          </a:xfrm>
          <a:prstGeom prst="rect">
            <a:avLst/>
          </a:prstGeom>
        </p:spPr>
        <p:txBody>
          <a:bodyPr wrap="none">
            <a:spAutoFit/>
          </a:bodyPr>
          <a:lstStyle/>
          <a:p>
            <a:pPr marL="285750" indent="-285750">
              <a:buFont typeface="Arial" panose="020B0604020202020204" pitchFamily="34" charset="0"/>
              <a:buChar char="•"/>
            </a:pPr>
            <a:r>
              <a:rPr lang="en-IN" dirty="0">
                <a:solidFill>
                  <a:srgbClr val="0077AA"/>
                </a:solidFill>
                <a:latin typeface="Liberation Mono"/>
              </a:rPr>
              <a:t>show</a:t>
            </a:r>
            <a:r>
              <a:rPr lang="en-IN" dirty="0">
                <a:latin typeface="Liberation Mono"/>
              </a:rPr>
              <a:t> </a:t>
            </a:r>
            <a:r>
              <a:rPr lang="en-IN" dirty="0">
                <a:solidFill>
                  <a:srgbClr val="0077AA"/>
                </a:solidFill>
                <a:latin typeface="Liberation Mono"/>
              </a:rPr>
              <a:t>variables</a:t>
            </a:r>
            <a:r>
              <a:rPr lang="en-IN" dirty="0">
                <a:latin typeface="Liberation Mono"/>
              </a:rPr>
              <a:t> </a:t>
            </a:r>
            <a:r>
              <a:rPr lang="en-IN" dirty="0">
                <a:solidFill>
                  <a:srgbClr val="0077AA"/>
                </a:solidFill>
                <a:latin typeface="Liberation Mono"/>
              </a:rPr>
              <a:t>like</a:t>
            </a:r>
            <a:r>
              <a:rPr lang="en-IN" dirty="0">
                <a:latin typeface="Liberation Mono"/>
              </a:rPr>
              <a:t> 'auto%’;</a:t>
            </a:r>
          </a:p>
          <a:p>
            <a:pPr marL="285750" indent="-285750">
              <a:buFont typeface="Arial" panose="020B0604020202020204" pitchFamily="34" charset="0"/>
              <a:buChar char="•"/>
            </a:pPr>
            <a:endParaRPr lang="en-IN"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latin typeface="Liberation Mono"/>
                <a:ea typeface="Times New Roman" panose="02020603050405020304" pitchFamily="18" charset="0"/>
              </a:rPr>
              <a:t>@@AUTOCOMMIT;</a:t>
            </a:r>
          </a:p>
        </p:txBody>
      </p:sp>
      <p:sp>
        <p:nvSpPr>
          <p:cNvPr id="2" name="Rectangle 1">
            <a:extLst>
              <a:ext uri="{FF2B5EF4-FFF2-40B4-BE49-F238E27FC236}">
                <a16:creationId xmlns:a16="http://schemas.microsoft.com/office/drawing/2014/main" id="{99783F57-F51D-4518-A27C-52438A461DAC}"/>
              </a:ext>
            </a:extLst>
          </p:cNvPr>
          <p:cNvSpPr/>
          <p:nvPr/>
        </p:nvSpPr>
        <p:spPr>
          <a:xfrm>
            <a:off x="407368" y="2996952"/>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val="556562057"/>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098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27793659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137627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val="37570669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encoding/decoding</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aes_encrypt  /  aes_decrypt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01469"/>
            <a:ext cx="1137726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AES_ENCRYPT() and AES_DECRYPT() implement encryption and decryption of data using the official AES (Advanced Encryption Standard) algorithm, previously known as "</a:t>
            </a:r>
            <a:r>
              <a:rPr lang="en-US" dirty="0" err="1">
                <a:latin typeface="Arial" panose="020B0604020202020204" pitchFamily="34" charset="0"/>
                <a:cs typeface="Arial" panose="020B0604020202020204" pitchFamily="34" charset="0"/>
              </a:rPr>
              <a:t>Rijndael</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Rectangle 11"/>
          <p:cNvSpPr/>
          <p:nvPr/>
        </p:nvSpPr>
        <p:spPr>
          <a:xfrm>
            <a:off x="335360" y="1568986"/>
            <a:ext cx="5760640"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AES_ENCRYPT(str, key_str)</a:t>
            </a:r>
          </a:p>
          <a:p>
            <a:pPr marL="342900" indent="-342900">
              <a:buFont typeface="Arial" panose="020B0604020202020204" pitchFamily="34" charset="0"/>
              <a:buChar char="•"/>
            </a:pPr>
            <a:r>
              <a:rPr lang="en-US" sz="2000" dirty="0">
                <a:solidFill>
                  <a:srgbClr val="0077AA"/>
                </a:solidFill>
                <a:latin typeface="Liberation Mono"/>
              </a:rPr>
              <a:t>AES_DECRYPT(str, key_str)</a:t>
            </a:r>
          </a:p>
        </p:txBody>
      </p:sp>
      <p:sp>
        <p:nvSpPr>
          <p:cNvPr id="9" name="TextBox 8">
            <a:extLst>
              <a:ext uri="{FF2B5EF4-FFF2-40B4-BE49-F238E27FC236}">
                <a16:creationId xmlns:a16="http://schemas.microsoft.com/office/drawing/2014/main" id="{287D8A11-1C96-446A-9F00-9451A5E0036D}"/>
              </a:ext>
            </a:extLst>
          </p:cNvPr>
          <p:cNvSpPr txBox="1"/>
          <p:nvPr/>
        </p:nvSpPr>
        <p:spPr>
          <a:xfrm>
            <a:off x="335360" y="2430755"/>
            <a:ext cx="1159328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pwd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pwd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'sharmin'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'sharmin'</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669900"/>
                </a:solidFill>
                <a:latin typeface="Liberation Mono"/>
              </a:rPr>
              <a:t>'kaushal'</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'kaushal'</a:t>
            </a:r>
            <a:r>
              <a:rPr lang="en-IN" dirty="0">
                <a:latin typeface="Liberation Mono"/>
              </a:rPr>
              <a:t>, </a:t>
            </a:r>
            <a:r>
              <a:rPr lang="en-IN" dirty="0">
                <a:solidFill>
                  <a:srgbClr val="669900"/>
                </a:solidFill>
                <a:latin typeface="Liberation Mono"/>
              </a:rPr>
              <a:t>'kaushal1'</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pwd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rPr>
              <a:t>(</a:t>
            </a:r>
            <a:r>
              <a:rPr lang="en-IN" dirty="0">
                <a:solidFill>
                  <a:srgbClr val="990055"/>
                </a:solidFill>
                <a:latin typeface="Liberation Mono"/>
              </a:rPr>
              <a:t>4</a:t>
            </a:r>
            <a:r>
              <a:rPr lang="en-IN" dirty="0">
                <a:latin typeface="Liberation Mono"/>
              </a:rPr>
              <a:t>, </a:t>
            </a:r>
            <a:r>
              <a:rPr lang="en-IN" dirty="0">
                <a:solidFill>
                  <a:srgbClr val="669900"/>
                </a:solidFill>
                <a:latin typeface="Liberation Mono"/>
              </a:rPr>
              <a:t>'ruhan'</a:t>
            </a:r>
            <a:r>
              <a:rPr lang="en-IN" dirty="0">
                <a:latin typeface="Liberation Mono"/>
              </a:rPr>
              <a:t>, </a:t>
            </a:r>
            <a:r>
              <a:rPr lang="en-IN" dirty="0">
                <a:solidFill>
                  <a:srgbClr val="0077AA"/>
                </a:solidFill>
                <a:latin typeface="Liberation Mono"/>
                <a:cs typeface="Arial" panose="020B0604020202020204" pitchFamily="34" charset="0"/>
              </a:rPr>
              <a:t>AES_ENCRYPT</a:t>
            </a:r>
            <a:r>
              <a:rPr lang="en-IN" dirty="0">
                <a:solidFill>
                  <a:schemeClr val="bg1">
                    <a:lumMod val="65000"/>
                  </a:schemeClr>
                </a:solidFill>
                <a:latin typeface="Liberation Mono"/>
              </a:rPr>
              <a:t>(</a:t>
            </a:r>
            <a:r>
              <a:rPr lang="en-IN" dirty="0">
                <a:solidFill>
                  <a:srgbClr val="669900"/>
                </a:solidFill>
                <a:latin typeface="Liberation Mono"/>
              </a:rPr>
              <a:t>'ruhan'</a:t>
            </a:r>
            <a:r>
              <a:rPr lang="en-IN" dirty="0">
                <a:latin typeface="Liberation Mono"/>
              </a:rPr>
              <a:t>, </a:t>
            </a:r>
            <a:r>
              <a:rPr lang="en-IN" dirty="0">
                <a:solidFill>
                  <a:srgbClr val="669900"/>
                </a:solidFill>
                <a:latin typeface="Liberation Mono"/>
              </a:rPr>
              <a:t>'ruhan1'</a:t>
            </a:r>
            <a:r>
              <a:rPr lang="en-IN" dirty="0">
                <a:solidFill>
                  <a:schemeClr val="bg1">
                    <a:lumMod val="65000"/>
                  </a:schemeClr>
                </a:solidFill>
                <a:latin typeface="Liberation Mono"/>
              </a:rPr>
              <a:t>))</a:t>
            </a:r>
            <a:r>
              <a:rPr lang="en-IN" dirty="0">
                <a:latin typeface="Liberation Mono"/>
              </a:rPr>
              <a:t>;</a:t>
            </a:r>
          </a:p>
          <a:p>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A67F59"/>
                </a:solidFill>
                <a:latin typeface="Liberation Mono"/>
              </a:rPr>
              <a:t>*</a:t>
            </a:r>
            <a:r>
              <a:rPr lang="en-IN" dirty="0">
                <a:solidFill>
                  <a:srgbClr val="0077AA"/>
                </a:solidFill>
                <a:latin typeface="Liberation Mono"/>
                <a:cs typeface="Arial" panose="020B0604020202020204" pitchFamily="34" charset="0"/>
              </a:rPr>
              <a:t> FROM </a:t>
            </a:r>
            <a:r>
              <a:rPr lang="en-IN" dirty="0">
                <a:latin typeface="Liberation Mono"/>
              </a:rPr>
              <a:t>pwd;</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ID, name,  </a:t>
            </a:r>
            <a:r>
              <a:rPr lang="en-IN" dirty="0">
                <a:solidFill>
                  <a:srgbClr val="0077AA"/>
                </a:solidFill>
                <a:latin typeface="Liberation Mono"/>
                <a:cs typeface="Arial" panose="020B0604020202020204" pitchFamily="34" charset="0"/>
              </a:rPr>
              <a:t>CAST</a:t>
            </a:r>
            <a:r>
              <a:rPr lang="en-IN" dirty="0">
                <a:solidFill>
                  <a:schemeClr val="bg1">
                    <a:lumMod val="65000"/>
                  </a:schemeClr>
                </a:solidFill>
                <a:latin typeface="Liberation Mono"/>
              </a:rPr>
              <a:t>(</a:t>
            </a:r>
            <a:r>
              <a:rPr lang="en-IN" dirty="0">
                <a:solidFill>
                  <a:srgbClr val="0077AA"/>
                </a:solidFill>
                <a:latin typeface="Liberation Mono"/>
                <a:cs typeface="Arial" panose="020B0604020202020204" pitchFamily="34" charset="0"/>
              </a:rPr>
              <a:t>AES_DECRYPT</a:t>
            </a:r>
            <a:r>
              <a:rPr lang="en-IN" dirty="0">
                <a:solidFill>
                  <a:schemeClr val="bg1">
                    <a:lumMod val="65000"/>
                  </a:schemeClr>
                </a:solidFill>
                <a:latin typeface="Liberation Mono"/>
              </a:rPr>
              <a:t>(</a:t>
            </a:r>
            <a:r>
              <a:rPr lang="en-IN" dirty="0">
                <a:latin typeface="Liberation Mono"/>
              </a:rPr>
              <a:t>pwd, </a:t>
            </a:r>
            <a:r>
              <a:rPr lang="en-IN" dirty="0">
                <a:solidFill>
                  <a:srgbClr val="669900"/>
                </a:solidFill>
                <a:latin typeface="Liberation Mono"/>
              </a:rPr>
              <a:t>'sharmin1’</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AS</a:t>
            </a:r>
            <a:r>
              <a:rPr lang="en-IN" dirty="0">
                <a:latin typeface="Liberation Mono"/>
              </a:rPr>
              <a:t> </a:t>
            </a:r>
            <a:r>
              <a:rPr lang="en-IN" dirty="0">
                <a:solidFill>
                  <a:srgbClr val="0077AA"/>
                </a:solidFill>
                <a:latin typeface="Liberation Mono"/>
                <a:cs typeface="Arial" panose="020B0604020202020204" pitchFamily="34" charset="0"/>
              </a:rPr>
              <a:t>CHAR</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pwd;</a:t>
            </a:r>
          </a:p>
        </p:txBody>
      </p:sp>
    </p:spTree>
    <p:extLst>
      <p:ext uri="{BB962C8B-B14F-4D97-AF65-F5344CB8AC3E}">
        <p14:creationId xmlns:p14="http://schemas.microsoft.com/office/powerpoint/2010/main" val="345885321"/>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md5()</a:t>
            </a:r>
            <a:endParaRPr lang="en-IN" sz="3200" i="1" dirty="0">
              <a:solidFill>
                <a:srgbClr val="FF9900"/>
              </a:solidFill>
              <a:latin typeface="Arial" pitchFamily="34" charset="0"/>
              <a:cs typeface="Arial" pitchFamily="34" charset="0"/>
            </a:endParaRPr>
          </a:p>
        </p:txBody>
      </p:sp>
      <p:sp>
        <p:nvSpPr>
          <p:cNvPr id="5" name="Rectangle 4"/>
          <p:cNvSpPr/>
          <p:nvPr/>
        </p:nvSpPr>
        <p:spPr>
          <a:xfrm>
            <a:off x="1600200" y="801469"/>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345885321"/>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477927"/>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6713"/>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5361" y="1789517"/>
            <a:ext cx="8838049"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 { expr | DEFAULT },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2" name="Rectangle 1"/>
          <p:cNvSpPr/>
          <p:nvPr/>
        </p:nvSpPr>
        <p:spPr>
          <a:xfrm>
            <a:off x="312869" y="4625260"/>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SET clause indicates columns explicitly by name, together with the value to assign each one.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affected-rows value for an INSERT can be obtained using the ROW_COUNT() function.</a:t>
            </a:r>
          </a:p>
        </p:txBody>
      </p:sp>
      <p:sp>
        <p:nvSpPr>
          <p:cNvPr id="10" name="Rectangle 9">
            <a:extLst>
              <a:ext uri="{FF2B5EF4-FFF2-40B4-BE49-F238E27FC236}">
                <a16:creationId xmlns:a16="http://schemas.microsoft.com/office/drawing/2014/main" id="{0DF66B3E-AE6D-4448-874E-1C875E8E879B}"/>
              </a:ext>
            </a:extLst>
          </p:cNvPr>
          <p:cNvSpPr/>
          <p:nvPr/>
        </p:nvSpPr>
        <p:spPr>
          <a:xfrm>
            <a:off x="191344" y="3430741"/>
            <a:ext cx="11881320" cy="64633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nameLast=</a:t>
            </a:r>
            <a:r>
              <a:rPr lang="en-IN" dirty="0">
                <a:solidFill>
                  <a:srgbClr val="669900"/>
                </a:solidFill>
                <a:latin typeface="Liberation Mono"/>
              </a:rPr>
              <a:t>'patil'</a:t>
            </a:r>
            <a:r>
              <a:rPr lang="en-IN" dirty="0">
                <a:latin typeface="Liberation Mono"/>
                <a:cs typeface="Arial" panose="020B0604020202020204" pitchFamily="34" charset="0"/>
              </a:rPr>
              <a:t>, DoB ='2000-04-21', ID=35 , nameFirst =</a:t>
            </a:r>
            <a:r>
              <a:rPr lang="en-IN" dirty="0">
                <a:solidFill>
                  <a:srgbClr val="669900"/>
                </a:solidFill>
                <a:latin typeface="Liberation Mono"/>
              </a:rPr>
              <a:t>'rajan'</a:t>
            </a:r>
            <a:r>
              <a:rPr lang="en-IN" dirty="0">
                <a:latin typeface="Liberation Mono"/>
                <a:cs typeface="Arial" panose="020B0604020202020204" pitchFamily="34" charset="0"/>
              </a:rPr>
              <a:t>, emailID = </a:t>
            </a:r>
            <a:r>
              <a:rPr lang="en-IN" dirty="0">
                <a:solidFill>
                  <a:srgbClr val="669900"/>
                </a:solidFill>
                <a:latin typeface="Liberation Mono"/>
              </a:rPr>
              <a:t>'rajan12@gmail.com'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id="{43F7ED22-AB07-4A1A-B189-885503AF5F18}"/>
              </a:ext>
            </a:extLst>
          </p:cNvPr>
          <p:cNvSpPr/>
          <p:nvPr/>
        </p:nvSpPr>
        <p:spPr>
          <a:xfrm>
            <a:off x="359510" y="2771636"/>
            <a:ext cx="9840946" cy="369332"/>
          </a:xfrm>
          <a:prstGeom prst="rect">
            <a:avLst/>
          </a:prstGeom>
        </p:spPr>
        <p:txBody>
          <a:bodyPr wrap="square">
            <a:spAutoFit/>
          </a:bodyPr>
          <a:lstStyle/>
          <a:p>
            <a:r>
              <a:rPr lang="en-IN" dirty="0">
                <a:latin typeface="Liberation Mono"/>
                <a:cs typeface="Arial" panose="020B0604020202020204" pitchFamily="34" charset="0"/>
              </a:rPr>
              <a:t>student(ID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Tree>
    <p:extLst>
      <p:ext uri="{BB962C8B-B14F-4D97-AF65-F5344CB8AC3E}">
        <p14:creationId xmlns:p14="http://schemas.microsoft.com/office/powerpoint/2010/main" val="273690410"/>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on duplicate key</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5906084"/>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…on duplicate key</a:t>
            </a:r>
            <a:endParaRPr lang="en-IN" sz="3200" i="1" dirty="0">
              <a:solidFill>
                <a:srgbClr val="FF9900"/>
              </a:solidFill>
              <a:latin typeface="Arial" pitchFamily="34" charset="0"/>
              <a:cs typeface="Arial" pitchFamily="34" charset="0"/>
            </a:endParaRPr>
          </a:p>
        </p:txBody>
      </p:sp>
      <p:sp>
        <p:nvSpPr>
          <p:cNvPr id="5" name="Rectangle 4"/>
          <p:cNvSpPr/>
          <p:nvPr/>
        </p:nvSpPr>
        <p:spPr>
          <a:xfrm>
            <a:off x="433041" y="829270"/>
            <a:ext cx="1137915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specify an ON DUPLICATE KEY UPDATE clause and a row to be inserted would cause a duplicate value in a UNIQUE index or PRIMARY KEY, an UPDATE of the old row occurs.</a:t>
            </a:r>
          </a:p>
        </p:txBody>
      </p:sp>
      <p:sp>
        <p:nvSpPr>
          <p:cNvPr id="9" name="Rectangle 8"/>
          <p:cNvSpPr/>
          <p:nvPr/>
        </p:nvSpPr>
        <p:spPr>
          <a:xfrm>
            <a:off x="529023" y="1905000"/>
            <a:ext cx="10138977" cy="707886"/>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ON DUPLICATE KEY UPDATE</a:t>
            </a:r>
            <a:endParaRPr lang="en-US" sz="2000" dirty="0">
              <a:solidFill>
                <a:srgbClr val="0077AA"/>
              </a:solidFill>
              <a:latin typeface="Liberation Mono"/>
            </a:endParaRPr>
          </a:p>
        </p:txBody>
      </p:sp>
      <p:sp>
        <p:nvSpPr>
          <p:cNvPr id="2" name="Rectangle 1"/>
          <p:cNvSpPr/>
          <p:nvPr/>
        </p:nvSpPr>
        <p:spPr>
          <a:xfrm>
            <a:off x="551384" y="2981270"/>
            <a:ext cx="1116124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temp (a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b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b;</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4</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6</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ON</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DUPLICATE</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KEY</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UPDATE</a:t>
            </a:r>
            <a:r>
              <a:rPr lang="en-IN" dirty="0">
                <a:latin typeface="Liberation Mono"/>
                <a:ea typeface="Times New Roman" panose="02020603050405020304" pitchFamily="18" charset="0"/>
                <a:cs typeface="Arial" panose="020B0604020202020204" pitchFamily="34" charset="0"/>
              </a:rPr>
              <a:t> c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(a)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latin typeface="Liberation Mono"/>
                <a:ea typeface="Times New Roman" panose="02020603050405020304" pitchFamily="18" charset="0"/>
                <a:cs typeface="Arial" panose="020B0604020202020204" pitchFamily="34" charset="0"/>
              </a:rPr>
              <a:t>(b);</a:t>
            </a:r>
          </a:p>
        </p:txBody>
      </p:sp>
    </p:spTree>
    <p:extLst>
      <p:ext uri="{BB962C8B-B14F-4D97-AF65-F5344CB8AC3E}">
        <p14:creationId xmlns:p14="http://schemas.microsoft.com/office/powerpoint/2010/main" val="344604141"/>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val="8972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2444856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val="192350063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017129"/>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{VALUES | VALUE} ( </a:t>
            </a:r>
            <a:r>
              <a:rPr lang="en-IN" sz="2000" dirty="0">
                <a:latin typeface="Liberation Mono"/>
              </a:rPr>
              <a:t>{ expr | DEFAULT },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US" sz="2000" dirty="0">
                <a:solidFill>
                  <a:srgbClr val="0077AA"/>
                </a:solidFill>
                <a:latin typeface="Liberation Mono"/>
              </a:rPr>
              <a: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86201"/>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VALUES</a:t>
            </a:r>
            <a:r>
              <a:rPr lang="en-IN" dirty="0">
                <a:latin typeface="Liberation Mono"/>
                <a:cs typeface="Arial" panose="020B0604020202020204" pitchFamily="34" charset="0"/>
              </a:rPr>
              <a:t> (</a:t>
            </a:r>
            <a:r>
              <a:rPr lang="en-IN" dirty="0">
                <a:solidFill>
                  <a:srgbClr val="990055"/>
                </a:solidFill>
                <a:latin typeface="Liberation Mono"/>
              </a:rPr>
              <a:t>50</a:t>
            </a:r>
            <a:r>
              <a:rPr lang="en-IN" dirty="0">
                <a:latin typeface="Liberation Mono"/>
                <a:cs typeface="Arial" panose="020B0604020202020204" pitchFamily="34" charset="0"/>
              </a:rPr>
              <a:t>, </a:t>
            </a:r>
            <a:r>
              <a:rPr lang="en-IN" dirty="0">
                <a:solidFill>
                  <a:srgbClr val="669900"/>
                </a:solidFill>
                <a:latin typeface="Liberation Mono"/>
              </a:rPr>
              <a:t>'RESEARCH'</a:t>
            </a:r>
            <a:r>
              <a:rPr lang="en-IN" dirty="0">
                <a:latin typeface="Liberation Mono"/>
                <a:cs typeface="Arial" panose="020B0604020202020204" pitchFamily="34" charset="0"/>
              </a:rPr>
              <a:t>, </a:t>
            </a:r>
            <a:r>
              <a:rPr lang="en-IN" dirty="0">
                <a:solidFill>
                  <a:srgbClr val="669900"/>
                </a:solidFill>
                <a:latin typeface="Liberation Mono"/>
              </a:rPr>
              <a:t>'DALLAS'</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dept(deptno, dname) </a:t>
            </a:r>
            <a:r>
              <a:rPr lang="en-IN" dirty="0">
                <a:solidFill>
                  <a:srgbClr val="0077AA"/>
                </a:solidFill>
                <a:latin typeface="Liberation Mono"/>
                <a:ea typeface="Times New Roman" panose="02020603050405020304" pitchFamily="18" charset="0"/>
              </a:rPr>
              <a:t>VALUE</a:t>
            </a:r>
            <a:r>
              <a:rPr lang="en-IN" dirty="0">
                <a:latin typeface="Liberation Mono"/>
                <a:cs typeface="Arial" panose="020B0604020202020204" pitchFamily="34" charset="0"/>
              </a:rPr>
              <a:t> (</a:t>
            </a:r>
            <a:r>
              <a:rPr lang="en-IN" dirty="0">
                <a:solidFill>
                  <a:srgbClr val="990055"/>
                </a:solidFill>
                <a:latin typeface="Liberation Mono"/>
              </a:rPr>
              <a:t>60</a:t>
            </a:r>
            <a:r>
              <a:rPr lang="en-IN" dirty="0">
                <a:latin typeface="Liberation Mono"/>
                <a:cs typeface="Arial" panose="020B0604020202020204" pitchFamily="34" charset="0"/>
              </a:rPr>
              <a:t>,</a:t>
            </a:r>
            <a:r>
              <a:rPr lang="en-IN" dirty="0">
                <a:solidFill>
                  <a:srgbClr val="669900"/>
                </a:solidFill>
                <a:latin typeface="Liberation Mono"/>
              </a:rPr>
              <a:t> 'New Data'</a:t>
            </a:r>
            <a:r>
              <a:rPr lang="en-IN" dirty="0">
                <a:latin typeface="Liberation Mono"/>
                <a:cs typeface="Arial" panose="020B0604020202020204" pitchFamily="34" charset="0"/>
              </a:rPr>
              <a:t>);</a:t>
            </a:r>
          </a:p>
        </p:txBody>
      </p:sp>
      <p:sp>
        <p:nvSpPr>
          <p:cNvPr id="6" name="Rectangle 5"/>
          <p:cNvSpPr/>
          <p:nvPr/>
        </p:nvSpPr>
        <p:spPr>
          <a:xfrm>
            <a:off x="335360" y="2667000"/>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840247033"/>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666347"/>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 =</a:t>
            </a:r>
            <a:r>
              <a:rPr lang="en-IN" sz="2000" dirty="0">
                <a:solidFill>
                  <a:srgbClr val="0077AA"/>
                </a:solidFill>
                <a:latin typeface="Liberation Mono"/>
              </a:rPr>
              <a:t> </a:t>
            </a:r>
            <a:r>
              <a:rPr lang="en-IN" sz="2000" dirty="0">
                <a:latin typeface="Liberation Mono"/>
              </a:rPr>
              <a:t>{expr | DEFAULT}, </a:t>
            </a:r>
            <a:r>
              <a:rPr lang="en-US" sz="2000" dirty="0">
                <a:solidFill>
                  <a:srgbClr val="0077AA"/>
                </a:solidFill>
                <a:latin typeface="Liberation Mono"/>
              </a:rPr>
              <a:t>. . .</a:t>
            </a:r>
          </a:p>
        </p:txBody>
      </p:sp>
      <p:sp>
        <p:nvSpPr>
          <p:cNvPr id="8" name="Rectangle 7"/>
          <p:cNvSpPr/>
          <p:nvPr/>
        </p:nvSpPr>
        <p:spPr>
          <a:xfrm>
            <a:off x="335360" y="3925118"/>
            <a:ext cx="11449272"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10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cs typeface="Arial" panose="020B0604020202020204" pitchFamily="34" charset="0"/>
              </a:rPr>
              <a:t>SET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a:t>
            </a:r>
            <a:r>
              <a:rPr lang="en-IN" dirty="0">
                <a:solidFill>
                  <a:srgbClr val="990055"/>
                </a:solidFill>
                <a:latin typeface="Liberation Mono"/>
              </a:rPr>
              <a:t>50</a:t>
            </a:r>
            <a:r>
              <a:rPr lang="en-IN" dirty="0">
                <a:latin typeface="Liberation Mono"/>
                <a:ea typeface="Times New Roman" panose="02020603050405020304" pitchFamily="18" charset="0"/>
              </a:rPr>
              <a:t> , dname=</a:t>
            </a:r>
            <a:r>
              <a:rPr lang="en-IN" dirty="0">
                <a:solidFill>
                  <a:srgbClr val="669900"/>
                </a:solidFill>
                <a:latin typeface="Liberation Mono"/>
              </a:rPr>
              <a:t>'HRD'</a:t>
            </a:r>
            <a:r>
              <a:rPr lang="en-IN" dirty="0">
                <a:latin typeface="Liberation Mono"/>
                <a:ea typeface="Times New Roman" panose="02020603050405020304" pitchFamily="18" charset="0"/>
              </a:rPr>
              <a:t>, loc=</a:t>
            </a:r>
            <a:r>
              <a:rPr lang="en-IN" dirty="0">
                <a:solidFill>
                  <a:srgbClr val="669900"/>
                </a:solidFill>
                <a:latin typeface="Liberation Mono"/>
              </a:rPr>
              <a:t>'BARODA'</a:t>
            </a:r>
            <a:r>
              <a:rPr lang="en-IN" dirty="0">
                <a:latin typeface="Liberation Mono"/>
                <a:cs typeface="Arial" panose="020B0604020202020204" pitchFamily="34" charset="0"/>
              </a:rPr>
              <a:t>;</a:t>
            </a:r>
          </a:p>
        </p:txBody>
      </p:sp>
      <p:sp>
        <p:nvSpPr>
          <p:cNvPr id="6" name="Rectangle 5"/>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701790220"/>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replace using select</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486249"/>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replace … select</a:t>
            </a:r>
            <a:endParaRPr lang="en-IN" sz="3200" i="1" dirty="0">
              <a:solidFill>
                <a:srgbClr val="FF9900"/>
              </a:solidFill>
              <a:latin typeface="Arial" pitchFamily="34" charset="0"/>
              <a:cs typeface="Arial" pitchFamily="34" charset="0"/>
            </a:endParaRPr>
          </a:p>
        </p:txBody>
      </p:sp>
      <p:sp>
        <p:nvSpPr>
          <p:cNvPr id="7" name="Rectangle 6"/>
          <p:cNvSpPr/>
          <p:nvPr/>
        </p:nvSpPr>
        <p:spPr>
          <a:xfrm>
            <a:off x="432997" y="1868269"/>
            <a:ext cx="11255217" cy="400110"/>
          </a:xfrm>
          <a:prstGeom prst="rect">
            <a:avLst/>
          </a:prstGeom>
        </p:spPr>
        <p:txBody>
          <a:bodyPr wrap="square">
            <a:spAutoFit/>
          </a:bodyPr>
          <a:lstStyle/>
          <a:p>
            <a:r>
              <a:rPr lang="en-IN" sz="2000" dirty="0">
                <a:solidFill>
                  <a:srgbClr val="0077AA"/>
                </a:solidFill>
                <a:latin typeface="Liberation Mono"/>
              </a:rPr>
              <a:t>REPLACE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endParaRPr lang="en-US" sz="2000" dirty="0">
              <a:solidFill>
                <a:srgbClr val="0077AA"/>
              </a:solidFill>
              <a:latin typeface="Liberation Mono"/>
            </a:endParaRPr>
          </a:p>
        </p:txBody>
      </p:sp>
      <p:sp>
        <p:nvSpPr>
          <p:cNvPr id="8" name="Rectangle 7"/>
          <p:cNvSpPr/>
          <p:nvPr/>
        </p:nvSpPr>
        <p:spPr>
          <a:xfrm>
            <a:off x="335360" y="3824633"/>
            <a:ext cx="1144927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deptno, dname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dname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a:t>
            </a:r>
          </a:p>
        </p:txBody>
      </p:sp>
      <p:sp>
        <p:nvSpPr>
          <p:cNvPr id="2" name="Rectangle 1">
            <a:extLst>
              <a:ext uri="{FF2B5EF4-FFF2-40B4-BE49-F238E27FC236}">
                <a16:creationId xmlns:a16="http://schemas.microsoft.com/office/drawing/2014/main" id="{030E76CD-C96C-4F61-B470-0A65056505AC}"/>
              </a:ext>
            </a:extLst>
          </p:cNvPr>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REPLACE works exactly like INSERT, except that if an old row in the table has the same value as a new row for a PRIMARY KEY or a UNIQUE index, the old row is deleted before the new row is inserted.</a:t>
            </a:r>
          </a:p>
        </p:txBody>
      </p:sp>
      <p:sp>
        <p:nvSpPr>
          <p:cNvPr id="3" name="Rectangle 2">
            <a:extLst>
              <a:ext uri="{FF2B5EF4-FFF2-40B4-BE49-F238E27FC236}">
                <a16:creationId xmlns:a16="http://schemas.microsoft.com/office/drawing/2014/main" id="{30C92A5F-EACD-4C14-BF24-FAA0B321A2FF}"/>
              </a:ext>
            </a:extLst>
          </p:cNvPr>
          <p:cNvSpPr/>
          <p:nvPr/>
        </p:nvSpPr>
        <p:spPr>
          <a:xfrm>
            <a:off x="335360" y="2577678"/>
            <a:ext cx="11449272" cy="923330"/>
          </a:xfrm>
          <a:prstGeom prst="rect">
            <a:avLst/>
          </a:prstGeom>
          <a:solidFill>
            <a:srgbClr val="D9DD21"/>
          </a:solidFill>
        </p:spPr>
        <p:txBody>
          <a:bodyPr wrap="square">
            <a:spAutoFit/>
          </a:bodyPr>
          <a:lstStyle/>
          <a:p>
            <a:r>
              <a:rPr lang="en-IN" dirty="0">
                <a:latin typeface="Arial" panose="020B0604020202020204" pitchFamily="34" charset="0"/>
                <a:cs typeface="Arial" panose="020B0604020202020204" pitchFamily="34" charset="0"/>
              </a:rPr>
              <a:t>REPLACE makes sense only if a table has a PRIMARY KEY or UNIQUE index. Otherwise, it becomes equivalent to INSERT, because there is no index to be used to determine whether a new row duplicates another.</a:t>
            </a:r>
          </a:p>
        </p:txBody>
      </p:sp>
    </p:spTree>
    <p:extLst>
      <p:ext uri="{BB962C8B-B14F-4D97-AF65-F5344CB8AC3E}">
        <p14:creationId xmlns:p14="http://schemas.microsoft.com/office/powerpoint/2010/main" val="3588391761"/>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val="22371164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update</a:t>
            </a:r>
          </a:p>
        </p:txBody>
      </p:sp>
    </p:spTree>
    <p:extLst>
      <p:ext uri="{BB962C8B-B14F-4D97-AF65-F5344CB8AC3E}">
        <p14:creationId xmlns:p14="http://schemas.microsoft.com/office/powerpoint/2010/main" val="97556663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0"/>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multiple-table UPDATE updates rows in each table named in table_references that satisfy the conditions. Each matching row is updated once, even if it matches the conditions multiple times.</a:t>
            </a:r>
          </a:p>
        </p:txBody>
      </p:sp>
      <p:sp>
        <p:nvSpPr>
          <p:cNvPr id="7" name="Rectangle 6"/>
          <p:cNvSpPr/>
          <p:nvPr/>
        </p:nvSpPr>
        <p:spPr>
          <a:xfrm>
            <a:off x="574573" y="1828801"/>
            <a:ext cx="11113642" cy="707886"/>
          </a:xfrm>
          <a:prstGeom prst="rect">
            <a:avLst/>
          </a:prstGeom>
        </p:spPr>
        <p:txBody>
          <a:bodyPr wrap="square">
            <a:spAutoFit/>
          </a:bodyPr>
          <a:lstStyle/>
          <a:p>
            <a:r>
              <a:rPr lang="en-IN" sz="2000" dirty="0">
                <a:solidFill>
                  <a:srgbClr val="0077AA"/>
                </a:solidFill>
                <a:latin typeface="Liberation Mono"/>
              </a:rPr>
              <a:t>UPDATE table_references SET </a:t>
            </a:r>
            <a:r>
              <a:rPr lang="en-IN" sz="2000" dirty="0">
                <a:latin typeface="Liberation Mono"/>
              </a:rPr>
              <a:t>col_name1</a:t>
            </a:r>
            <a:r>
              <a:rPr lang="en-IN" sz="2000" dirty="0">
                <a:solidFill>
                  <a:srgbClr val="0077AA"/>
                </a:solidFill>
                <a:latin typeface="Liberation Mono"/>
              </a:rPr>
              <a:t> = {</a:t>
            </a:r>
            <a:r>
              <a:rPr lang="en-IN" sz="2000" dirty="0">
                <a:latin typeface="Liberation Mono"/>
              </a:rPr>
              <a:t>expr1</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expr2</a:t>
            </a:r>
            <a:r>
              <a:rPr lang="en-IN" sz="2000" dirty="0">
                <a:solidFill>
                  <a:srgbClr val="0077AA"/>
                </a:solidFill>
                <a:latin typeface="Liberation Mono"/>
              </a:rPr>
              <a:t>|</a:t>
            </a:r>
            <a:r>
              <a:rPr lang="en-IN" sz="2000" dirty="0">
                <a:latin typeface="Liberation Mono"/>
              </a:rPr>
              <a:t>DEFAULT</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479376" y="3750131"/>
            <a:ext cx="11305256" cy="830997"/>
          </a:xfrm>
          <a:prstGeom prst="rect">
            <a:avLst/>
          </a:prstGeom>
        </p:spPr>
        <p:txBody>
          <a:bodyPr wrap="square">
            <a:spAutoFit/>
          </a:bodyPr>
          <a:lstStyle/>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a:t>
            </a:r>
            <a:r>
              <a:rPr lang="en-IN" sz="1600" dirty="0">
                <a:latin typeface="Arial" panose="020B0604020202020204" pitchFamily="34" charset="0"/>
                <a:ea typeface="Times New Roman" panose="02020603050405020304" pitchFamily="18" charset="0"/>
              </a:rPr>
              <a: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UPDATE</a:t>
            </a:r>
            <a:r>
              <a:rPr lang="en-IN" sz="1600" dirty="0">
                <a:latin typeface="Arial" panose="020B0604020202020204" pitchFamily="34" charset="0"/>
                <a:cs typeface="Arial" panose="020B0604020202020204" pitchFamily="34" charset="0"/>
              </a:rPr>
              <a:t> emp, dept </a:t>
            </a:r>
            <a:r>
              <a:rPr lang="en-IN" sz="1600" dirty="0">
                <a:solidFill>
                  <a:srgbClr val="0077AA"/>
                </a:solidFill>
                <a:latin typeface="Arial" panose="020B0604020202020204" pitchFamily="34" charset="0"/>
              </a:rPr>
              <a:t>SET</a:t>
            </a:r>
            <a:r>
              <a:rPr lang="en-IN" sz="1600" dirty="0">
                <a:latin typeface="Arial" panose="020B0604020202020204" pitchFamily="34" charset="0"/>
                <a:ea typeface="Times New Roman" panose="02020603050405020304" pitchFamily="18" charset="0"/>
              </a:rPr>
              <a:t> emp.pwd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dept.pwd, dept.loc = 'New Data' </a:t>
            </a:r>
            <a:r>
              <a:rPr lang="en-IN" sz="1600" dirty="0">
                <a:solidFill>
                  <a:srgbClr val="0077AA"/>
                </a:solidFill>
                <a:latin typeface="Arial" panose="020B0604020202020204" pitchFamily="34" charset="0"/>
              </a:rPr>
              <a:t>WHERE</a:t>
            </a:r>
            <a:r>
              <a:rPr lang="en-IN" sz="1600" dirty="0">
                <a:latin typeface="Arial" panose="020B0604020202020204" pitchFamily="34" charset="0"/>
                <a:ea typeface="Times New Roman" panose="02020603050405020304" pitchFamily="18" charset="0"/>
              </a:rPr>
              <a:t> emp.deptno </a:t>
            </a:r>
            <a:r>
              <a:rPr lang="en-IN" sz="1600" dirty="0">
                <a:solidFill>
                  <a:schemeClr val="accent5">
                    <a:lumMod val="75000"/>
                  </a:schemeClr>
                </a:solidFill>
                <a:latin typeface="Arial" panose="020B0604020202020204" pitchFamily="34" charset="0"/>
                <a:ea typeface="Times New Roman" panose="02020603050405020304" pitchFamily="18" charset="0"/>
              </a:rPr>
              <a:t>=</a:t>
            </a:r>
            <a:r>
              <a:rPr lang="en-IN" sz="1600" dirty="0">
                <a:latin typeface="Arial" panose="020B0604020202020204" pitchFamily="34" charset="0"/>
                <a:ea typeface="Times New Roman" panose="02020603050405020304" pitchFamily="18" charset="0"/>
              </a:rPr>
              <a:t> dept.deptno</a:t>
            </a:r>
            <a:r>
              <a:rPr lang="en-IN" sz="1600" dirty="0">
                <a:latin typeface="Arial" panose="020B0604020202020204" pitchFamily="34" charset="0"/>
                <a:cs typeface="Arial" panose="020B0604020202020204" pitchFamily="34" charset="0"/>
              </a:rPr>
              <a:t>;</a:t>
            </a:r>
          </a:p>
        </p:txBody>
      </p:sp>
      <p:sp>
        <p:nvSpPr>
          <p:cNvPr id="6" name="Rectangle 5"/>
          <p:cNvSpPr/>
          <p:nvPr/>
        </p:nvSpPr>
        <p:spPr>
          <a:xfrm>
            <a:off x="479376" y="2952690"/>
            <a:ext cx="11305256" cy="369332"/>
          </a:xfrm>
          <a:prstGeom prst="rect">
            <a:avLst/>
          </a:prstGeom>
          <a:solidFill>
            <a:schemeClr val="accent4">
              <a:lumMod val="75000"/>
            </a:schemeClr>
          </a:solidFill>
        </p:spPr>
        <p:txBody>
          <a:bodyPr wrap="square">
            <a:spAutoFit/>
          </a:bodyPr>
          <a:lstStyle/>
          <a:p>
            <a:r>
              <a:rPr lang="en-IN" dirty="0">
                <a:latin typeface="Arial" panose="020B0604020202020204" pitchFamily="34" charset="0"/>
                <a:cs typeface="Arial" panose="020B0604020202020204" pitchFamily="34" charset="0"/>
              </a:rPr>
              <a:t>For multiple-table syntax, ORDER BY and LIMIT cannot be used.</a:t>
            </a:r>
          </a:p>
        </p:txBody>
      </p:sp>
    </p:spTree>
    <p:extLst>
      <p:ext uri="{BB962C8B-B14F-4D97-AF65-F5344CB8AC3E}">
        <p14:creationId xmlns:p14="http://schemas.microsoft.com/office/powerpoint/2010/main" val="15439158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640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val="26386799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val="133407038"/>
                    </a:ext>
                  </a:extLst>
                </a:gridCol>
                <a:gridCol w="5940660">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val="3417188898"/>
                  </a:ext>
                </a:extLst>
              </a:tr>
            </a:tbl>
          </a:graphicData>
        </a:graphic>
      </p:graphicFrame>
    </p:spTree>
    <p:extLst>
      <p:ext uri="{BB962C8B-B14F-4D97-AF65-F5344CB8AC3E}">
        <p14:creationId xmlns:p14="http://schemas.microsoft.com/office/powerpoint/2010/main" val="82855154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multiple-table delete</a:t>
            </a:r>
          </a:p>
        </p:txBody>
      </p:sp>
    </p:spTree>
    <p:extLst>
      <p:ext uri="{BB962C8B-B14F-4D97-AF65-F5344CB8AC3E}">
        <p14:creationId xmlns:p14="http://schemas.microsoft.com/office/powerpoint/2010/main" val="287609219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379517" y="838201"/>
            <a:ext cx="1135367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You can specify multiple tables in a DELETE statement to delete rows from one or more tables depending on the condition in the WHERE clause.</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79376" y="1591510"/>
            <a:ext cx="11161240" cy="1015663"/>
          </a:xfrm>
          <a:prstGeom prst="rect">
            <a:avLst/>
          </a:prstGeom>
        </p:spPr>
        <p:txBody>
          <a:bodyPr wrap="square">
            <a:spAutoFit/>
          </a:bodyPr>
          <a:lstStyle/>
          <a:p>
            <a:r>
              <a:rPr lang="en-US" sz="2000" dirty="0">
                <a:solidFill>
                  <a:srgbClr val="0077AA"/>
                </a:solidFill>
                <a:latin typeface="Liberation Mono"/>
              </a:rPr>
              <a:t>DELETE FROM </a:t>
            </a:r>
            <a:r>
              <a:rPr lang="en-US" sz="2000" dirty="0">
                <a:latin typeface="Liberation Mono"/>
              </a:rPr>
              <a:t>tbl_name [, tbl_name]</a:t>
            </a:r>
            <a:r>
              <a:rPr lang="en-US" sz="2000" dirty="0">
                <a:solidFill>
                  <a:srgbClr val="0077AA"/>
                </a:solidFill>
                <a:latin typeface="Liberation Mono"/>
              </a:rPr>
              <a:t> </a:t>
            </a:r>
            <a:r>
              <a:rPr lang="en-US" sz="2000" dirty="0">
                <a:latin typeface="Liberation Mono"/>
              </a:rPr>
              <a:t>. . .</a:t>
            </a:r>
          </a:p>
          <a:p>
            <a:r>
              <a:rPr lang="en-US" sz="2000" dirty="0">
                <a:solidFill>
                  <a:srgbClr val="0077AA"/>
                </a:solidFill>
                <a:latin typeface="Liberation Mono"/>
              </a:rPr>
              <a:t>    USING &lt;</a:t>
            </a:r>
            <a:r>
              <a:rPr lang="en-IN" sz="2000" dirty="0">
                <a:solidFill>
                  <a:srgbClr val="0077AA"/>
                </a:solidFill>
                <a:latin typeface="Liberation Mono"/>
              </a:rPr>
              <a:t>table_references&gt;</a:t>
            </a:r>
            <a:endParaRPr lang="en-US" sz="2000" dirty="0">
              <a:solidFill>
                <a:srgbClr val="0077AA"/>
              </a:solidFill>
              <a:latin typeface="Liberation Mono"/>
            </a:endParaRPr>
          </a:p>
          <a:p>
            <a:r>
              <a:rPr lang="en-US" sz="2000" dirty="0">
                <a:solidFill>
                  <a:srgbClr val="0077AA"/>
                </a:solidFill>
                <a:latin typeface="Liberation Mono"/>
              </a:rPr>
              <a:t>    [WHERE </a:t>
            </a:r>
            <a:r>
              <a:rPr lang="en-US" sz="2000" dirty="0">
                <a:latin typeface="Liberation Mono"/>
              </a:rPr>
              <a:t>where_condition</a:t>
            </a:r>
            <a:r>
              <a:rPr lang="en-US" sz="2000" dirty="0">
                <a:solidFill>
                  <a:srgbClr val="0077AA"/>
                </a:solidFill>
                <a:latin typeface="Liberation Mono"/>
              </a:rPr>
              <a:t>]</a:t>
            </a:r>
          </a:p>
        </p:txBody>
      </p:sp>
      <p:sp>
        <p:nvSpPr>
          <p:cNvPr id="8" name="Rectangle 7"/>
          <p:cNvSpPr/>
          <p:nvPr/>
        </p:nvSpPr>
        <p:spPr>
          <a:xfrm>
            <a:off x="379517" y="3700759"/>
            <a:ext cx="11353676"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 </a:t>
            </a:r>
            <a:r>
              <a:rPr lang="en-US" dirty="0">
                <a:latin typeface="Liberation Mono"/>
                <a:ea typeface="Times New Roman" panose="02020603050405020304" pitchFamily="18" charset="0"/>
              </a:rPr>
              <a:t>c4</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DELETE FROM </a:t>
            </a:r>
            <a:r>
              <a:rPr lang="en-US" dirty="0">
                <a:latin typeface="Liberation Mono"/>
                <a:cs typeface="Arial" panose="020B0604020202020204" pitchFamily="34" charset="0"/>
              </a:rPr>
              <a:t>a, b </a:t>
            </a:r>
            <a:r>
              <a:rPr lang="en-US" dirty="0">
                <a:solidFill>
                  <a:srgbClr val="0077AA"/>
                </a:solidFill>
                <a:latin typeface="Liberation Mono"/>
              </a:rPr>
              <a:t>USING</a:t>
            </a:r>
            <a:r>
              <a:rPr lang="en-US" dirty="0">
                <a:latin typeface="Liberation Mono"/>
                <a:cs typeface="Arial" panose="020B0604020202020204" pitchFamily="34" charset="0"/>
              </a:rPr>
              <a:t> a </a:t>
            </a:r>
            <a:r>
              <a:rPr lang="en-US" dirty="0">
                <a:solidFill>
                  <a:srgbClr val="0077AA"/>
                </a:solidFill>
                <a:latin typeface="Liberation Mono"/>
              </a:rPr>
              <a:t>INNER</a:t>
            </a:r>
            <a:r>
              <a:rPr lang="en-US" dirty="0">
                <a:latin typeface="Liberation Mono"/>
                <a:ea typeface="Times New Roman" panose="02020603050405020304" pitchFamily="18" charset="0"/>
              </a:rPr>
              <a:t> </a:t>
            </a:r>
            <a:r>
              <a:rPr lang="en-US" dirty="0">
                <a:solidFill>
                  <a:srgbClr val="0077AA"/>
                </a:solidFill>
                <a:latin typeface="Liberation Mono"/>
              </a:rPr>
              <a:t>JOIN</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b </a:t>
            </a:r>
            <a:r>
              <a:rPr lang="en-US" dirty="0">
                <a:solidFill>
                  <a:srgbClr val="0077AA"/>
                </a:solidFill>
                <a:latin typeface="Liberation Mono"/>
              </a:rPr>
              <a:t>ON</a:t>
            </a:r>
            <a:r>
              <a:rPr lang="en-US" dirty="0">
                <a:latin typeface="Liberation Mono"/>
                <a:ea typeface="Times New Roman" panose="02020603050405020304" pitchFamily="18" charset="0"/>
              </a:rPr>
              <a:t> c2</a:t>
            </a:r>
            <a:r>
              <a:rPr lang="en-US" dirty="0">
                <a:solidFill>
                  <a:schemeClr val="accent5">
                    <a:lumMod val="7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c4 </a:t>
            </a:r>
            <a:r>
              <a:rPr lang="en-US" dirty="0">
                <a:solidFill>
                  <a:srgbClr val="0077AA"/>
                </a:solidFill>
                <a:latin typeface="Liberation Mono"/>
              </a:rPr>
              <a:t>WHERE</a:t>
            </a:r>
            <a:r>
              <a:rPr lang="en-US" dirty="0">
                <a:latin typeface="Liberation Mono"/>
                <a:ea typeface="Times New Roman" panose="02020603050405020304" pitchFamily="18" charset="0"/>
              </a:rPr>
              <a:t> c2 </a:t>
            </a:r>
            <a:r>
              <a:rPr lang="en-US" dirty="0">
                <a:solidFill>
                  <a:schemeClr val="accent5">
                    <a:lumMod val="75000"/>
                  </a:schemeClr>
                </a:solidFill>
                <a:latin typeface="Liberation Mono"/>
                <a:ea typeface="Times New Roman" panose="02020603050405020304" pitchFamily="18" charset="0"/>
              </a:rPr>
              <a:t>&lt;= </a:t>
            </a:r>
            <a:r>
              <a:rPr lang="en-US" dirty="0">
                <a:latin typeface="Liberation Mono"/>
                <a:ea typeface="Times New Roman" panose="02020603050405020304" pitchFamily="18" charset="0"/>
              </a:rPr>
              <a:t>2</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p:cNvSpPr/>
          <p:nvPr/>
        </p:nvSpPr>
        <p:spPr>
          <a:xfrm>
            <a:off x="379517" y="2890741"/>
            <a:ext cx="11353676" cy="400110"/>
          </a:xfrm>
          <a:prstGeom prst="rect">
            <a:avLst/>
          </a:prstGeom>
          <a:solidFill>
            <a:srgbClr val="D9DD21"/>
          </a:solidFill>
        </p:spPr>
        <p:txBody>
          <a:bodyPr wrap="square">
            <a:spAutoFit/>
          </a:bodyPr>
          <a:lstStyle/>
          <a:p>
            <a:r>
              <a:rPr lang="en-US" sz="2000" dirty="0">
                <a:latin typeface="Arial" panose="020B0604020202020204" pitchFamily="34" charset="0"/>
                <a:cs typeface="Arial" panose="020B0604020202020204" pitchFamily="34" charset="0"/>
              </a:rPr>
              <a:t>You cannot use ORDER BY or LIMIT in a multiple-table DELETE.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457072"/>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multiple-table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442604" y="692696"/>
            <a:ext cx="1157595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remove duplicate rows from the table</a:t>
            </a:r>
            <a:endParaRPr lang="en-IN"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AAC8519-8A6E-4C79-B23B-4E37855FB8FE}"/>
              </a:ext>
            </a:extLst>
          </p:cNvPr>
          <p:cNvSpPr/>
          <p:nvPr/>
        </p:nvSpPr>
        <p:spPr>
          <a:xfrm>
            <a:off x="442604" y="1272596"/>
            <a:ext cx="11575956" cy="61555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DELETE</a:t>
            </a:r>
            <a:r>
              <a:rPr lang="en-IN" sz="1600" dirty="0">
                <a:latin typeface="Arial" panose="020B0604020202020204" pitchFamily="34" charset="0"/>
                <a:cs typeface="Arial" panose="020B0604020202020204" pitchFamily="34" charset="0"/>
              </a:rPr>
              <a:t> n1 </a:t>
            </a:r>
            <a:r>
              <a:rPr lang="en-IN" dirty="0">
                <a:solidFill>
                  <a:srgbClr val="0077AA"/>
                </a:solidFill>
                <a:latin typeface="Liberation Mono"/>
              </a:rPr>
              <a:t>FROM</a:t>
            </a:r>
            <a:r>
              <a:rPr lang="en-IN" sz="1600" dirty="0">
                <a:latin typeface="Arial" panose="020B0604020202020204" pitchFamily="34" charset="0"/>
                <a:cs typeface="Arial" panose="020B0604020202020204" pitchFamily="34" charset="0"/>
              </a:rPr>
              <a:t> d n1, d n2 </a:t>
            </a:r>
            <a:r>
              <a:rPr lang="en-IN" dirty="0">
                <a:solidFill>
                  <a:srgbClr val="0077AA"/>
                </a:solidFill>
                <a:latin typeface="Liberation Mono"/>
              </a:rPr>
              <a:t>WHERE</a:t>
            </a:r>
            <a:r>
              <a:rPr lang="en-IN" sz="1600" dirty="0">
                <a:latin typeface="Arial" panose="020B0604020202020204" pitchFamily="34" charset="0"/>
                <a:cs typeface="Arial" panose="020B0604020202020204" pitchFamily="34" charset="0"/>
              </a:rPr>
              <a:t> n1.c1 &gt; n2.c1 and n1.deptno = n2.deptno and n1.dname = n2.dname and n1.loc = n2.loc and n1.walletid = n2.walletid; </a:t>
            </a:r>
          </a:p>
        </p:txBody>
      </p:sp>
      <p:pic>
        <p:nvPicPr>
          <p:cNvPr id="3" name="Picture 2">
            <a:extLst>
              <a:ext uri="{FF2B5EF4-FFF2-40B4-BE49-F238E27FC236}">
                <a16:creationId xmlns:a16="http://schemas.microsoft.com/office/drawing/2014/main" id="{D8826D81-A41E-4E9D-BD1B-BE320533F836}"/>
              </a:ext>
            </a:extLst>
          </p:cNvPr>
          <p:cNvPicPr>
            <a:picLocks noChangeAspect="1"/>
          </p:cNvPicPr>
          <p:nvPr/>
        </p:nvPicPr>
        <p:blipFill>
          <a:blip r:embed="rId2" cstate="print"/>
          <a:stretch>
            <a:fillRect/>
          </a:stretch>
        </p:blipFill>
        <p:spPr>
          <a:xfrm>
            <a:off x="442604" y="2132856"/>
            <a:ext cx="4105241" cy="4392488"/>
          </a:xfrm>
          <a:prstGeom prst="rect">
            <a:avLst/>
          </a:prstGeom>
        </p:spPr>
      </p:pic>
    </p:spTree>
    <p:extLst>
      <p:ext uri="{BB962C8B-B14F-4D97-AF65-F5344CB8AC3E}">
        <p14:creationId xmlns:p14="http://schemas.microsoft.com/office/powerpoint/2010/main" val="3854585942"/>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val="20000"/>
                    </a:ext>
                  </a:extLst>
                </a:gridCol>
                <a:gridCol w="451356">
                  <a:extLst>
                    <a:ext uri="{9D8B030D-6E8A-4147-A177-3AD203B41FA5}">
                      <a16:colId xmlns:a16="http://schemas.microsoft.com/office/drawing/2014/main" val="20001"/>
                    </a:ext>
                  </a:extLst>
                </a:gridCol>
                <a:gridCol w="451356">
                  <a:extLst>
                    <a:ext uri="{9D8B030D-6E8A-4147-A177-3AD203B41FA5}">
                      <a16:colId xmlns:a16="http://schemas.microsoft.com/office/drawing/2014/main" val="20002"/>
                    </a:ext>
                  </a:extLst>
                </a:gridCol>
                <a:gridCol w="451356">
                  <a:extLst>
                    <a:ext uri="{9D8B030D-6E8A-4147-A177-3AD203B41FA5}">
                      <a16:colId xmlns:a16="http://schemas.microsoft.com/office/drawing/2014/main" val="20003"/>
                    </a:ext>
                  </a:extLst>
                </a:gridCol>
                <a:gridCol w="451356">
                  <a:extLst>
                    <a:ext uri="{9D8B030D-6E8A-4147-A177-3AD203B41FA5}">
                      <a16:colId xmlns:a16="http://schemas.microsoft.com/office/drawing/2014/main" val="20004"/>
                    </a:ext>
                  </a:extLst>
                </a:gridCol>
                <a:gridCol w="451356">
                  <a:extLst>
                    <a:ext uri="{9D8B030D-6E8A-4147-A177-3AD203B41FA5}">
                      <a16:colId xmlns:a16="http://schemas.microsoft.com/office/drawing/2014/main" val="20005"/>
                    </a:ext>
                  </a:extLst>
                </a:gridCol>
                <a:gridCol w="451356">
                  <a:extLst>
                    <a:ext uri="{9D8B030D-6E8A-4147-A177-3AD203B41FA5}">
                      <a16:colId xmlns:a16="http://schemas.microsoft.com/office/drawing/2014/main" val="20006"/>
                    </a:ext>
                  </a:extLst>
                </a:gridCol>
                <a:gridCol w="451356">
                  <a:extLst>
                    <a:ext uri="{9D8B030D-6E8A-4147-A177-3AD203B41FA5}">
                      <a16:colId xmlns:a16="http://schemas.microsoft.com/office/drawing/2014/main" val="20007"/>
                    </a:ext>
                  </a:extLst>
                </a:gridCol>
                <a:gridCol w="451356">
                  <a:extLst>
                    <a:ext uri="{9D8B030D-6E8A-4147-A177-3AD203B41FA5}">
                      <a16:colId xmlns:a16="http://schemas.microsoft.com/office/drawing/2014/main" val="20008"/>
                    </a:ext>
                  </a:extLst>
                </a:gridCol>
                <a:gridCol w="451356">
                  <a:extLst>
                    <a:ext uri="{9D8B030D-6E8A-4147-A177-3AD203B41FA5}">
                      <a16:colId xmlns:a16="http://schemas.microsoft.com/office/drawing/2014/main" val="20009"/>
                    </a:ext>
                  </a:extLst>
                </a:gridCol>
                <a:gridCol w="451356">
                  <a:extLst>
                    <a:ext uri="{9D8B030D-6E8A-4147-A177-3AD203B41FA5}">
                      <a16:colId xmlns:a16="http://schemas.microsoft.com/office/drawing/2014/main" val="20010"/>
                    </a:ext>
                  </a:extLst>
                </a:gridCol>
                <a:gridCol w="1799766">
                  <a:extLst>
                    <a:ext uri="{9D8B030D-6E8A-4147-A177-3AD203B41FA5}">
                      <a16:colId xmlns:a16="http://schemas.microsoft.com/office/drawing/2014/main"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23587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val="13022734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val="20000"/>
                    </a:ext>
                  </a:extLst>
                </a:gridCol>
                <a:gridCol w="2270114">
                  <a:extLst>
                    <a:ext uri="{9D8B030D-6E8A-4147-A177-3AD203B41FA5}">
                      <a16:colId xmlns:a16="http://schemas.microsoft.com/office/drawing/2014/main" val="20001"/>
                    </a:ext>
                  </a:extLst>
                </a:gridCol>
                <a:gridCol w="5428534">
                  <a:extLst>
                    <a:ext uri="{9D8B030D-6E8A-4147-A177-3AD203B41FA5}">
                      <a16:colId xmlns:a16="http://schemas.microsoft.com/office/drawing/2014/main"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7663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val="368075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val="7477042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val="20000"/>
                    </a:ext>
                  </a:extLst>
                </a:gridCol>
                <a:gridCol w="954106">
                  <a:extLst>
                    <a:ext uri="{9D8B030D-6E8A-4147-A177-3AD203B41FA5}">
                      <a16:colId xmlns:a16="http://schemas.microsoft.com/office/drawing/2014/main" val="20001"/>
                    </a:ext>
                  </a:extLst>
                </a:gridCol>
                <a:gridCol w="6091600">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val="112629826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val="20000"/>
                    </a:ext>
                  </a:extLst>
                </a:gridCol>
                <a:gridCol w="2641974">
                  <a:extLst>
                    <a:ext uri="{9D8B030D-6E8A-4147-A177-3AD203B41FA5}">
                      <a16:colId xmlns:a16="http://schemas.microsoft.com/office/drawing/2014/main" val="20001"/>
                    </a:ext>
                  </a:extLst>
                </a:gridCol>
                <a:gridCol w="4227159">
                  <a:extLst>
                    <a:ext uri="{9D8B030D-6E8A-4147-A177-3AD203B41FA5}">
                      <a16:colId xmlns:a16="http://schemas.microsoft.com/office/drawing/2014/main"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941211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871198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val="28679596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val="21188849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val="138936295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val="23504392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val="6261111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80329292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14E16-5655-429C-9174-2E9E5FC39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319973"/>
            <a:ext cx="9289032" cy="6555063"/>
          </a:xfrm>
          <a:prstGeom prst="rect">
            <a:avLst/>
          </a:prstGeom>
        </p:spPr>
      </p:pic>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Tree>
    <p:extLst>
      <p:ext uri="{BB962C8B-B14F-4D97-AF65-F5344CB8AC3E}">
        <p14:creationId xmlns:p14="http://schemas.microsoft.com/office/powerpoint/2010/main" val="2154060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val="248396811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val="4878500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id="{E7F0FF96-B40D-4A44-A732-C23EA177D4E2}"/>
              </a:ext>
            </a:extLst>
          </p:cNvPr>
          <p:cNvGraphicFramePr>
            <a:graphicFrameLocks noGrp="1"/>
          </p:cNvGraphicFramePr>
          <p:nvPr>
            <p:extLst>
              <p:ext uri="{D42A27DB-BD31-4B8C-83A1-F6EECF244321}">
                <p14:modId xmlns:p14="http://schemas.microsoft.com/office/powerpoint/2010/main"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val="3149757144"/>
                    </a:ext>
                  </a:extLst>
                </a:gridCol>
                <a:gridCol w="2376264">
                  <a:extLst>
                    <a:ext uri="{9D8B030D-6E8A-4147-A177-3AD203B41FA5}">
                      <a16:colId xmlns:a16="http://schemas.microsoft.com/office/drawing/2014/main"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889783200"/>
                  </a:ext>
                </a:extLst>
              </a:tr>
            </a:tbl>
          </a:graphicData>
        </a:graphic>
      </p:graphicFrame>
      <p:sp>
        <p:nvSpPr>
          <p:cNvPr id="17" name="TextBox 16">
            <a:extLst>
              <a:ext uri="{FF2B5EF4-FFF2-40B4-BE49-F238E27FC236}">
                <a16:creationId xmlns:a16="http://schemas.microsoft.com/office/drawing/2014/main"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val="20032305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val="23702938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val="10975746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501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val="28629479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val="14315451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9685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val="2513895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val="1816505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val="41513896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val="126913574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1683505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7564064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val="105205827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val="14174558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72946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val="4141398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val="27294213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val="8323319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val="175310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id="{1FC28C04-2FC9-4B21-92F9-9D64484A8A0A}"/>
              </a:ext>
            </a:extLst>
          </p:cNvPr>
          <p:cNvGraphicFramePr>
            <a:graphicFrameLocks noGrp="1"/>
          </p:cNvGraphicFramePr>
          <p:nvPr>
            <p:extLst>
              <p:ext uri="{D42A27DB-BD31-4B8C-83A1-F6EECF244321}">
                <p14:modId xmlns:p14="http://schemas.microsoft.com/office/powerpoint/2010/main"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val="20000"/>
                    </a:ext>
                  </a:extLst>
                </a:gridCol>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524FFB51-C6E2-4993-8DD9-6E925F171704}"/>
              </a:ext>
            </a:extLst>
          </p:cNvPr>
          <p:cNvGraphicFramePr>
            <a:graphicFrameLocks noGrp="1"/>
          </p:cNvGraphicFramePr>
          <p:nvPr>
            <p:extLst>
              <p:ext uri="{D42A27DB-BD31-4B8C-83A1-F6EECF244321}">
                <p14:modId xmlns:p14="http://schemas.microsoft.com/office/powerpoint/2010/main"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val="20001"/>
                    </a:ext>
                  </a:extLst>
                </a:gridCol>
                <a:gridCol w="497373">
                  <a:extLst>
                    <a:ext uri="{9D8B030D-6E8A-4147-A177-3AD203B41FA5}">
                      <a16:colId xmlns:a16="http://schemas.microsoft.com/office/drawing/2014/main" val="20002"/>
                    </a:ext>
                  </a:extLst>
                </a:gridCol>
                <a:gridCol w="497373">
                  <a:extLst>
                    <a:ext uri="{9D8B030D-6E8A-4147-A177-3AD203B41FA5}">
                      <a16:colId xmlns:a16="http://schemas.microsoft.com/office/drawing/2014/main" val="20003"/>
                    </a:ext>
                  </a:extLst>
                </a:gridCol>
                <a:gridCol w="497373">
                  <a:extLst>
                    <a:ext uri="{9D8B030D-6E8A-4147-A177-3AD203B41FA5}">
                      <a16:colId xmlns:a16="http://schemas.microsoft.com/office/drawing/2014/main" val="20004"/>
                    </a:ext>
                  </a:extLst>
                </a:gridCol>
                <a:gridCol w="497373">
                  <a:extLst>
                    <a:ext uri="{9D8B030D-6E8A-4147-A177-3AD203B41FA5}">
                      <a16:colId xmlns:a16="http://schemas.microsoft.com/office/drawing/2014/main" val="20005"/>
                    </a:ext>
                  </a:extLst>
                </a:gridCol>
                <a:gridCol w="497373">
                  <a:extLst>
                    <a:ext uri="{9D8B030D-6E8A-4147-A177-3AD203B41FA5}">
                      <a16:colId xmlns:a16="http://schemas.microsoft.com/office/drawing/2014/main" val="20006"/>
                    </a:ext>
                  </a:extLst>
                </a:gridCol>
                <a:gridCol w="497373">
                  <a:extLst>
                    <a:ext uri="{9D8B030D-6E8A-4147-A177-3AD203B41FA5}">
                      <a16:colId xmlns:a16="http://schemas.microsoft.com/office/drawing/2014/main" val="20007"/>
                    </a:ext>
                  </a:extLst>
                </a:gridCol>
                <a:gridCol w="497373">
                  <a:extLst>
                    <a:ext uri="{9D8B030D-6E8A-4147-A177-3AD203B41FA5}">
                      <a16:colId xmlns:a16="http://schemas.microsoft.com/office/drawing/2014/main" val="20008"/>
                    </a:ext>
                  </a:extLst>
                </a:gridCol>
                <a:gridCol w="497373">
                  <a:extLst>
                    <a:ext uri="{9D8B030D-6E8A-4147-A177-3AD203B41FA5}">
                      <a16:colId xmlns:a16="http://schemas.microsoft.com/office/drawing/2014/main" val="20009"/>
                    </a:ext>
                  </a:extLst>
                </a:gridCol>
                <a:gridCol w="497373">
                  <a:extLst>
                    <a:ext uri="{9D8B030D-6E8A-4147-A177-3AD203B41FA5}">
                      <a16:colId xmlns:a16="http://schemas.microsoft.com/office/drawing/2014/main" val="20010"/>
                    </a:ext>
                  </a:extLst>
                </a:gridCol>
                <a:gridCol w="1983256">
                  <a:extLst>
                    <a:ext uri="{9D8B030D-6E8A-4147-A177-3AD203B41FA5}">
                      <a16:colId xmlns:a16="http://schemas.microsoft.com/office/drawing/2014/main"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1071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9121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650640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7529861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71600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7541020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0971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val="126939405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val="4688954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04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id="{4913F93C-F1E8-4820-B777-122AA6661B4D}"/>
              </a:ext>
            </a:extLst>
          </p:cNvPr>
          <p:cNvGraphicFramePr>
            <a:graphicFrameLocks noGrp="1"/>
          </p:cNvGraphicFramePr>
          <p:nvPr>
            <p:extLst>
              <p:ext uri="{D42A27DB-BD31-4B8C-83A1-F6EECF244321}">
                <p14:modId xmlns:p14="http://schemas.microsoft.com/office/powerpoint/2010/main"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val="2946014459"/>
                    </a:ext>
                  </a:extLst>
                </a:gridCol>
                <a:gridCol w="1884209">
                  <a:extLst>
                    <a:ext uri="{9D8B030D-6E8A-4147-A177-3AD203B41FA5}">
                      <a16:colId xmlns:a16="http://schemas.microsoft.com/office/drawing/2014/main" val="2449853468"/>
                    </a:ext>
                  </a:extLst>
                </a:gridCol>
                <a:gridCol w="1884209">
                  <a:extLst>
                    <a:ext uri="{9D8B030D-6E8A-4147-A177-3AD203B41FA5}">
                      <a16:colId xmlns:a16="http://schemas.microsoft.com/office/drawing/2014/main" val="2433386357"/>
                    </a:ext>
                  </a:extLst>
                </a:gridCol>
                <a:gridCol w="1884209">
                  <a:extLst>
                    <a:ext uri="{9D8B030D-6E8A-4147-A177-3AD203B41FA5}">
                      <a16:colId xmlns:a16="http://schemas.microsoft.com/office/drawing/2014/main" val="2438442059"/>
                    </a:ext>
                  </a:extLst>
                </a:gridCol>
                <a:gridCol w="1884209">
                  <a:extLst>
                    <a:ext uri="{9D8B030D-6E8A-4147-A177-3AD203B41FA5}">
                      <a16:colId xmlns:a16="http://schemas.microsoft.com/office/drawing/2014/main" val="206918280"/>
                    </a:ext>
                  </a:extLst>
                </a:gridCol>
                <a:gridCol w="1884209">
                  <a:extLst>
                    <a:ext uri="{9D8B030D-6E8A-4147-A177-3AD203B41FA5}">
                      <a16:colId xmlns:a16="http://schemas.microsoft.com/office/drawing/2014/main"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val="2790322774"/>
                  </a:ext>
                </a:extLst>
              </a:tr>
            </a:tbl>
          </a:graphicData>
        </a:graphic>
      </p:graphicFrame>
    </p:spTree>
    <p:extLst>
      <p:ext uri="{BB962C8B-B14F-4D97-AF65-F5344CB8AC3E}">
        <p14:creationId xmlns:p14="http://schemas.microsoft.com/office/powerpoint/2010/main" val="39385169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val="298372728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370543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4376150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30151444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7023873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val="224480750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4071794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val="106702435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412391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val="2659976954"/>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val="8039662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384631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val="288541882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val="28664997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val="2216512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id="{78FA7036-C613-4AD7-B9CF-9BF349ECAF00}"/>
              </a:ext>
            </a:extLst>
          </p:cNvPr>
          <p:cNvGraphicFramePr>
            <a:graphicFrameLocks noGrp="1"/>
          </p:cNvGraphicFramePr>
          <p:nvPr>
            <p:extLst>
              <p:ext uri="{D42A27DB-BD31-4B8C-83A1-F6EECF244321}">
                <p14:modId xmlns:p14="http://schemas.microsoft.com/office/powerpoint/2010/main"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val="335185449"/>
                    </a:ext>
                  </a:extLst>
                </a:gridCol>
                <a:gridCol w="1163359">
                  <a:extLst>
                    <a:ext uri="{9D8B030D-6E8A-4147-A177-3AD203B41FA5}">
                      <a16:colId xmlns:a16="http://schemas.microsoft.com/office/drawing/2014/main" val="410791785"/>
                    </a:ext>
                  </a:extLst>
                </a:gridCol>
                <a:gridCol w="1095179">
                  <a:extLst>
                    <a:ext uri="{9D8B030D-6E8A-4147-A177-3AD203B41FA5}">
                      <a16:colId xmlns:a16="http://schemas.microsoft.com/office/drawing/2014/main" val="1178793827"/>
                    </a:ext>
                  </a:extLst>
                </a:gridCol>
                <a:gridCol w="921311">
                  <a:extLst>
                    <a:ext uri="{9D8B030D-6E8A-4147-A177-3AD203B41FA5}">
                      <a16:colId xmlns:a16="http://schemas.microsoft.com/office/drawing/2014/main" val="831646229"/>
                    </a:ext>
                  </a:extLst>
                </a:gridCol>
                <a:gridCol w="775572">
                  <a:extLst>
                    <a:ext uri="{9D8B030D-6E8A-4147-A177-3AD203B41FA5}">
                      <a16:colId xmlns:a16="http://schemas.microsoft.com/office/drawing/2014/main" val="3072107594"/>
                    </a:ext>
                  </a:extLst>
                </a:gridCol>
                <a:gridCol w="1396032">
                  <a:extLst>
                    <a:ext uri="{9D8B030D-6E8A-4147-A177-3AD203B41FA5}">
                      <a16:colId xmlns:a16="http://schemas.microsoft.com/office/drawing/2014/main"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graphicFrame>
        <p:nvGraphicFramePr>
          <p:cNvPr id="5" name="Table 4">
            <a:extLst>
              <a:ext uri="{FF2B5EF4-FFF2-40B4-BE49-F238E27FC236}">
                <a16:creationId xmlns:a16="http://schemas.microsoft.com/office/drawing/2014/main" id="{DF6C10CD-76FC-48F5-A58D-0C287FA6DF55}"/>
              </a:ext>
            </a:extLst>
          </p:cNvPr>
          <p:cNvGraphicFramePr>
            <a:graphicFrameLocks noGrp="1"/>
          </p:cNvGraphicFramePr>
          <p:nvPr>
            <p:extLst>
              <p:ext uri="{D42A27DB-BD31-4B8C-83A1-F6EECF244321}">
                <p14:modId xmlns:p14="http://schemas.microsoft.com/office/powerpoint/2010/main"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val="335185449"/>
                    </a:ext>
                  </a:extLst>
                </a:gridCol>
                <a:gridCol w="1954619">
                  <a:extLst>
                    <a:ext uri="{9D8B030D-6E8A-4147-A177-3AD203B41FA5}">
                      <a16:colId xmlns:a16="http://schemas.microsoft.com/office/drawing/2014/main" val="410791785"/>
                    </a:ext>
                  </a:extLst>
                </a:gridCol>
                <a:gridCol w="1983989">
                  <a:extLst>
                    <a:ext uri="{9D8B030D-6E8A-4147-A177-3AD203B41FA5}">
                      <a16:colId xmlns:a16="http://schemas.microsoft.com/office/drawing/2014/main"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val="45314860"/>
                  </a:ext>
                </a:extLst>
              </a:tr>
            </a:tbl>
          </a:graphicData>
        </a:graphic>
      </p:graphicFrame>
      <p:sp>
        <p:nvSpPr>
          <p:cNvPr id="11" name="Rectangle 10">
            <a:extLst>
              <a:ext uri="{FF2B5EF4-FFF2-40B4-BE49-F238E27FC236}">
                <a16:creationId xmlns:a16="http://schemas.microsoft.com/office/drawing/2014/main"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val="8610434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19552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661349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73035160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val="1414711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val="647665937"/>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val="301161190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0829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val="3250782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val="28580120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val="74717677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167371827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val="328910095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val="13278986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val="30143148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1903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val="64120605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val="9661189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val="29373754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3381231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val="82994753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8282967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val="19947589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val="33280867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val="351089345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highlight>
                  <a:srgbClr val="FFFF00"/>
                </a:highlight>
                <a:latin typeface="Liberation Mono"/>
              </a:rPr>
              <a:t>ALTER</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TABLE</a:t>
            </a:r>
            <a:r>
              <a:rPr lang="en-IN" sz="2000" dirty="0">
                <a:solidFill>
                  <a:schemeClr val="tx1">
                    <a:lumMod val="95000"/>
                    <a:lumOff val="5000"/>
                  </a:schemeClr>
                </a:solidFill>
                <a:highlight>
                  <a:srgbClr val="FFFF00"/>
                </a:highlight>
                <a:latin typeface="Liberation Mono"/>
                <a:cs typeface="Arial" panose="020B0604020202020204" pitchFamily="34" charset="0"/>
              </a:rPr>
              <a:t> tbl_name </a:t>
            </a:r>
          </a:p>
          <a:p>
            <a:endParaRPr lang="en-IN" sz="1000" dirty="0">
              <a:solidFill>
                <a:schemeClr val="tx1">
                  <a:lumMod val="95000"/>
                  <a:lumOff val="5000"/>
                </a:schemeClr>
              </a:solidFill>
              <a:highlight>
                <a:srgbClr val="FFFF00"/>
              </a:highlight>
              <a:latin typeface="Liberation Mono"/>
              <a:cs typeface="Arial" panose="020B0604020202020204" pitchFamily="34" charset="0"/>
            </a:endParaRPr>
          </a:p>
          <a:p>
            <a:r>
              <a:rPr lang="en-IN" sz="2000" dirty="0">
                <a:solidFill>
                  <a:schemeClr val="tx1">
                    <a:lumMod val="95000"/>
                    <a:lumOff val="5000"/>
                  </a:schemeClr>
                </a:solidFill>
                <a:highlight>
                  <a:srgbClr val="FFFF00"/>
                </a:highlight>
                <a:latin typeface="Liberation Mono"/>
                <a:cs typeface="Arial" panose="020B0604020202020204" pitchFamily="34" charset="0"/>
              </a:rPr>
              <a:t>[alter_specification [, alter_specification] </a:t>
            </a:r>
            <a:r>
              <a:rPr lang="en-US" sz="2000" dirty="0">
                <a:solidFill>
                  <a:srgbClr val="0077AA"/>
                </a:solidFill>
                <a:highlight>
                  <a:srgbClr val="FFFF00"/>
                </a:highlight>
                <a:latin typeface="Liberation Mono"/>
              </a:rPr>
              <a:t>. . .</a:t>
            </a:r>
            <a:endParaRPr lang="en-IN" sz="2000" dirty="0">
              <a:solidFill>
                <a:schemeClr val="tx1">
                  <a:lumMod val="95000"/>
                  <a:lumOff val="5000"/>
                </a:schemeClr>
              </a:solidFill>
              <a:highlight>
                <a:srgbClr val="FFFF00"/>
              </a:highlight>
              <a:latin typeface="Liberation Mono"/>
              <a:cs typeface="Arial" panose="020B0604020202020204" pitchFamily="34" charset="0"/>
            </a:endParaRPr>
          </a:p>
          <a:p>
            <a:endParaRPr lang="en-IN" sz="1000" dirty="0">
              <a:solidFill>
                <a:schemeClr val="tx1">
                  <a:lumMod val="95000"/>
                  <a:lumOff val="5000"/>
                </a:schemeClr>
              </a:solidFill>
              <a:highlight>
                <a:srgbClr val="FFFF00"/>
              </a:highlight>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ADD</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COLUMN</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col_name column_definition</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FIRST</a:t>
            </a:r>
            <a:r>
              <a:rPr lang="en-IN" sz="2000" dirty="0">
                <a:solidFill>
                  <a:schemeClr val="tx1">
                    <a:lumMod val="95000"/>
                    <a:lumOff val="5000"/>
                  </a:schemeClr>
                </a:solidFill>
                <a:highlight>
                  <a:srgbClr val="FFFF00"/>
                </a:highlight>
                <a:latin typeface="Liberation Mono"/>
                <a:cs typeface="Arial" panose="020B0604020202020204" pitchFamily="34" charset="0"/>
              </a:rPr>
              <a:t> | </a:t>
            </a:r>
            <a:r>
              <a:rPr lang="en-IN" sz="2000" dirty="0">
                <a:solidFill>
                  <a:srgbClr val="0077AA"/>
                </a:solidFill>
                <a:highlight>
                  <a:srgbClr val="FFFF00"/>
                </a:highlight>
                <a:latin typeface="Liberation Mono"/>
              </a:rPr>
              <a:t>AFTER</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col_name </a:t>
            </a:r>
            <a:r>
              <a:rPr lang="en-IN" sz="2000" dirty="0">
                <a:solidFill>
                  <a:schemeClr val="tx1">
                    <a:lumMod val="95000"/>
                    <a:lumOff val="5000"/>
                  </a:schemeClr>
                </a:solidFill>
                <a:highlight>
                  <a:srgbClr val="FFFF00"/>
                </a:highlight>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ADD</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COLUMN</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col_name column_definition</a:t>
            </a:r>
            <a:r>
              <a:rPr lang="en-IN" sz="2000" dirty="0">
                <a:solidFill>
                  <a:schemeClr val="tx1">
                    <a:lumMod val="95000"/>
                    <a:lumOff val="5000"/>
                  </a:schemeClr>
                </a:solidFill>
                <a:highlight>
                  <a:srgbClr val="FFFF00"/>
                </a:highlight>
                <a:latin typeface="Liberation Mono"/>
                <a:cs typeface="Arial" panose="020B0604020202020204" pitchFamily="34" charset="0"/>
              </a:rPr>
              <a:t>,</a:t>
            </a:r>
            <a:r>
              <a:rPr lang="en-US" sz="2000" dirty="0">
                <a:solidFill>
                  <a:srgbClr val="0077AA"/>
                </a:solidFill>
                <a:highlight>
                  <a:srgbClr val="FFFF00"/>
                </a:highlight>
                <a:latin typeface="Liberation Mono"/>
              </a:rPr>
              <a:t> . . .</a:t>
            </a:r>
            <a:r>
              <a:rPr lang="en-IN" sz="2000" dirty="0">
                <a:solidFill>
                  <a:schemeClr val="tx1">
                    <a:lumMod val="95000"/>
                    <a:lumOff val="5000"/>
                  </a:schemeClr>
                </a:solidFill>
                <a:highlight>
                  <a:srgbClr val="FFFF00"/>
                </a:highlight>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ADD</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INDEX</a:t>
            </a:r>
            <a:r>
              <a:rPr lang="en-IN" sz="2000" dirty="0">
                <a:solidFill>
                  <a:schemeClr val="tx1">
                    <a:lumMod val="95000"/>
                    <a:lumOff val="5000"/>
                  </a:schemeClr>
                </a:solidFill>
                <a:highlight>
                  <a:srgbClr val="FFFF00"/>
                </a:highlight>
                <a:latin typeface="Liberation Mono"/>
                <a:cs typeface="Arial" panose="020B0604020202020204" pitchFamily="34" charset="0"/>
              </a:rPr>
              <a:t>|</a:t>
            </a:r>
            <a:r>
              <a:rPr lang="en-IN" sz="2000" dirty="0">
                <a:solidFill>
                  <a:srgbClr val="0077AA"/>
                </a:solidFill>
                <a:highlight>
                  <a:srgbClr val="FFFF00"/>
                </a:highlight>
                <a:latin typeface="Liberation Mono"/>
              </a:rPr>
              <a:t>KEY</a:t>
            </a:r>
            <a:r>
              <a:rPr lang="en-IN" sz="2000" dirty="0">
                <a:solidFill>
                  <a:schemeClr val="tx1">
                    <a:lumMod val="95000"/>
                    <a:lumOff val="5000"/>
                  </a:schemeClr>
                </a:solidFill>
                <a:highlight>
                  <a:srgbClr val="FFFF00"/>
                </a:highlight>
                <a:latin typeface="Liberation Mono"/>
                <a:cs typeface="Arial" panose="020B0604020202020204" pitchFamily="34" charset="0"/>
              </a:rPr>
              <a:t>} [index_name] (</a:t>
            </a:r>
            <a:r>
              <a:rPr lang="en-IN" sz="2000" i="1" dirty="0">
                <a:solidFill>
                  <a:srgbClr val="000000"/>
                </a:solidFill>
                <a:highlight>
                  <a:srgbClr val="FFFF00"/>
                </a:highlight>
                <a:latin typeface="Liberation Mono"/>
              </a:rPr>
              <a:t>index_col_name</a:t>
            </a:r>
            <a:r>
              <a:rPr lang="en-IN" sz="2000" dirty="0">
                <a:solidFill>
                  <a:schemeClr val="tx1">
                    <a:lumMod val="95000"/>
                    <a:lumOff val="5000"/>
                  </a:schemeClr>
                </a:solidFill>
                <a:highlight>
                  <a:srgbClr val="FFFF00"/>
                </a:highlight>
                <a:latin typeface="Liberation Mono"/>
                <a:cs typeface="Arial" panose="020B0604020202020204" pitchFamily="34" charset="0"/>
              </a:rPr>
              <a:t>,</a:t>
            </a:r>
            <a:r>
              <a:rPr lang="en-US" sz="2000" dirty="0">
                <a:solidFill>
                  <a:srgbClr val="0077AA"/>
                </a:solidFill>
                <a:highlight>
                  <a:srgbClr val="FFFF00"/>
                </a:highlight>
                <a:latin typeface="Liberation Mono"/>
              </a:rPr>
              <a:t> . . .</a:t>
            </a:r>
            <a:r>
              <a:rPr lang="en-IN" sz="2000" dirty="0">
                <a:solidFill>
                  <a:schemeClr val="tx1">
                    <a:lumMod val="95000"/>
                    <a:lumOff val="5000"/>
                  </a:schemeClr>
                </a:solidFill>
                <a:highlight>
                  <a:srgbClr val="FFFF00"/>
                </a:highlight>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ADD</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CONSTRAINT</a:t>
            </a:r>
            <a:r>
              <a:rPr lang="en-IN" sz="2000" dirty="0">
                <a:solidFill>
                  <a:schemeClr val="tx1">
                    <a:lumMod val="95000"/>
                    <a:lumOff val="5000"/>
                  </a:schemeClr>
                </a:solidFill>
                <a:highlight>
                  <a:srgbClr val="FFFF00"/>
                </a:highlight>
                <a:latin typeface="Liberation Mono"/>
                <a:cs typeface="Arial" panose="020B0604020202020204" pitchFamily="34" charset="0"/>
              </a:rPr>
              <a:t> [ </a:t>
            </a:r>
            <a:r>
              <a:rPr lang="en-IN" sz="2000" i="1" dirty="0">
                <a:solidFill>
                  <a:srgbClr val="000000"/>
                </a:solidFill>
                <a:highlight>
                  <a:srgbClr val="FFFF00"/>
                </a:highlight>
                <a:latin typeface="Liberation Mono"/>
              </a:rPr>
              <a:t>symbol </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PRIMARY</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ADD</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CONSTRAINT</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symbol</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UNIQUE</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ADD</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CONSTRAINT</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symbol</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FOREIGN</a:t>
            </a:r>
            <a:r>
              <a:rPr lang="en-IN" sz="2000" i="1" dirty="0">
                <a:solidFill>
                  <a:srgbClr val="000000"/>
                </a:solidFill>
                <a:highlight>
                  <a:srgbClr val="FFFF00"/>
                </a:highlight>
                <a:latin typeface="Liberation Mono"/>
              </a:rPr>
              <a:t> </a:t>
            </a:r>
            <a:r>
              <a:rPr lang="en-IN" sz="2000" dirty="0">
                <a:solidFill>
                  <a:srgbClr val="0077AA"/>
                </a:solidFill>
                <a:highlight>
                  <a:srgbClr val="FFFF00"/>
                </a:highlight>
                <a:latin typeface="Liberation Mono"/>
              </a:rPr>
              <a:t>KEY</a:t>
            </a:r>
            <a:r>
              <a:rPr lang="en-IN" sz="2000" i="1" dirty="0">
                <a:solidFill>
                  <a:srgbClr val="000000"/>
                </a:solidFill>
                <a:highlight>
                  <a:srgbClr val="FFFF00"/>
                </a:highlight>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CHANGE</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COLUMN</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old_col_name new_col_name </a:t>
            </a:r>
            <a:r>
              <a:rPr lang="en-IN" sz="2000" dirty="0">
                <a:solidFill>
                  <a:schemeClr val="tx1">
                    <a:lumMod val="95000"/>
                    <a:lumOff val="5000"/>
                  </a:schemeClr>
                </a:solidFill>
                <a:highlight>
                  <a:srgbClr val="FFFF00"/>
                </a:highlight>
                <a:latin typeface="Liberation Mono"/>
                <a:cs typeface="Arial" panose="020B0604020202020204" pitchFamily="34" charset="0"/>
              </a:rPr>
              <a:t>column_definition [</a:t>
            </a:r>
            <a:r>
              <a:rPr lang="en-IN" sz="2000" dirty="0">
                <a:solidFill>
                  <a:srgbClr val="0077AA"/>
                </a:solidFill>
                <a:highlight>
                  <a:srgbClr val="FFFF00"/>
                </a:highlight>
                <a:latin typeface="Liberation Mono"/>
              </a:rPr>
              <a:t>FIRST</a:t>
            </a:r>
            <a:r>
              <a:rPr lang="en-IN" sz="2000" dirty="0">
                <a:solidFill>
                  <a:schemeClr val="tx1">
                    <a:lumMod val="95000"/>
                    <a:lumOff val="5000"/>
                  </a:schemeClr>
                </a:solidFill>
                <a:highlight>
                  <a:srgbClr val="FFFF00"/>
                </a:highlight>
                <a:latin typeface="Liberation Mono"/>
                <a:cs typeface="Arial" panose="020B0604020202020204" pitchFamily="34" charset="0"/>
              </a:rPr>
              <a:t>|</a:t>
            </a:r>
            <a:r>
              <a:rPr lang="en-IN" sz="2000" dirty="0">
                <a:solidFill>
                  <a:srgbClr val="0077AA"/>
                </a:solidFill>
                <a:highlight>
                  <a:srgbClr val="FFFF00"/>
                </a:highlight>
                <a:latin typeface="Liberation Mono"/>
              </a:rPr>
              <a:t>AFTER</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col_name</a:t>
            </a:r>
            <a:r>
              <a:rPr lang="en-IN" sz="2000" dirty="0">
                <a:solidFill>
                  <a:schemeClr val="tx1">
                    <a:lumMod val="95000"/>
                    <a:lumOff val="5000"/>
                  </a:schemeClr>
                </a:solidFill>
                <a:highlight>
                  <a:srgbClr val="FFFF00"/>
                </a:highlight>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MODIFY</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COLUMN</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col_name column_definition </a:t>
            </a:r>
            <a:r>
              <a:rPr lang="en-IN" sz="2000" dirty="0">
                <a:solidFill>
                  <a:schemeClr val="tx1">
                    <a:lumMod val="95000"/>
                    <a:lumOff val="5000"/>
                  </a:schemeClr>
                </a:solidFill>
                <a:highlight>
                  <a:srgbClr val="FFFF00"/>
                </a:highlight>
                <a:latin typeface="Liberation Mono"/>
                <a:cs typeface="Arial" panose="020B0604020202020204" pitchFamily="34" charset="0"/>
              </a:rPr>
              <a:t>[</a:t>
            </a:r>
            <a:r>
              <a:rPr lang="en-IN" sz="2000" dirty="0">
                <a:solidFill>
                  <a:srgbClr val="0077AA"/>
                </a:solidFill>
                <a:highlight>
                  <a:srgbClr val="FFFF00"/>
                </a:highlight>
                <a:latin typeface="Liberation Mono"/>
              </a:rPr>
              <a:t>FIRST</a:t>
            </a:r>
            <a:r>
              <a:rPr lang="en-IN" sz="2000" dirty="0">
                <a:solidFill>
                  <a:schemeClr val="tx1">
                    <a:lumMod val="95000"/>
                    <a:lumOff val="5000"/>
                  </a:schemeClr>
                </a:solidFill>
                <a:highlight>
                  <a:srgbClr val="FFFF00"/>
                </a:highlight>
                <a:latin typeface="Liberation Mono"/>
                <a:cs typeface="Arial" panose="020B0604020202020204" pitchFamily="34" charset="0"/>
              </a:rPr>
              <a:t> | </a:t>
            </a:r>
            <a:r>
              <a:rPr lang="en-IN" sz="2000" dirty="0">
                <a:solidFill>
                  <a:srgbClr val="0077AA"/>
                </a:solidFill>
                <a:highlight>
                  <a:srgbClr val="FFFF00"/>
                </a:highlight>
                <a:latin typeface="Liberation Mono"/>
              </a:rPr>
              <a:t>AFTER</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col</a:t>
            </a:r>
            <a:r>
              <a:rPr lang="en-IN" sz="2000" dirty="0">
                <a:solidFill>
                  <a:schemeClr val="tx1">
                    <a:lumMod val="95000"/>
                    <a:lumOff val="5000"/>
                  </a:schemeClr>
                </a:solidFill>
                <a:highlight>
                  <a:srgbClr val="FFFF00"/>
                </a:highlight>
                <a:latin typeface="Liberation Mono"/>
                <a:cs typeface="Arial" panose="020B0604020202020204" pitchFamily="34" charset="0"/>
              </a:rPr>
              <a:t>_</a:t>
            </a:r>
            <a:r>
              <a:rPr lang="en-IN" sz="2000" i="1" dirty="0">
                <a:solidFill>
                  <a:srgbClr val="000000"/>
                </a:solidFill>
                <a:highlight>
                  <a:srgbClr val="FFFF00"/>
                </a:highlight>
                <a:latin typeface="Liberation Mono"/>
              </a:rPr>
              <a:t>name</a:t>
            </a:r>
            <a:r>
              <a:rPr lang="en-IN" sz="2000" dirty="0">
                <a:solidFill>
                  <a:schemeClr val="tx1">
                    <a:lumMod val="95000"/>
                    <a:lumOff val="5000"/>
                  </a:schemeClr>
                </a:solidFill>
                <a:highlight>
                  <a:srgbClr val="FFFF00"/>
                </a:highlight>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DROP</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COLUMN</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DROP</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PRIMARY</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DROP</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INDEX</a:t>
            </a:r>
            <a:r>
              <a:rPr lang="en-IN" sz="2000" dirty="0">
                <a:solidFill>
                  <a:schemeClr val="tx1">
                    <a:lumMod val="95000"/>
                    <a:lumOff val="5000"/>
                  </a:schemeClr>
                </a:solidFill>
                <a:highlight>
                  <a:srgbClr val="FFFF00"/>
                </a:highlight>
                <a:latin typeface="Liberation Mono"/>
                <a:cs typeface="Arial" panose="020B0604020202020204" pitchFamily="34" charset="0"/>
              </a:rPr>
              <a:t>|</a:t>
            </a:r>
            <a:r>
              <a:rPr lang="en-IN" sz="2000" dirty="0">
                <a:solidFill>
                  <a:srgbClr val="0077AA"/>
                </a:solidFill>
                <a:highlight>
                  <a:srgbClr val="FFFF00"/>
                </a:highlight>
                <a:latin typeface="Liberation Mono"/>
              </a:rPr>
              <a:t>KEY</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DROP</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FOREIGN</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KEY</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err="1">
                <a:solidFill>
                  <a:srgbClr val="000000"/>
                </a:solidFill>
                <a:highlight>
                  <a:srgbClr val="FFFF00"/>
                </a:highlight>
                <a:latin typeface="Liberation Mono"/>
              </a:rPr>
              <a:t>fk_symbol</a:t>
            </a:r>
            <a:endParaRPr lang="en-IN" sz="2000" i="1" dirty="0">
              <a:solidFill>
                <a:srgbClr val="000000"/>
              </a:solidFill>
              <a:highlight>
                <a:srgbClr val="FFFF00"/>
              </a:highlight>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RENAME</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dirty="0">
                <a:solidFill>
                  <a:srgbClr val="0077AA"/>
                </a:solidFill>
                <a:highlight>
                  <a:srgbClr val="FFFF00"/>
                </a:highlight>
                <a:latin typeface="Liberation Mono"/>
              </a:rPr>
              <a:t>TO</a:t>
            </a:r>
            <a:r>
              <a:rPr lang="en-IN" sz="2000" dirty="0">
                <a:solidFill>
                  <a:schemeClr val="tx1">
                    <a:lumMod val="95000"/>
                    <a:lumOff val="5000"/>
                  </a:schemeClr>
                </a:solidFill>
                <a:highlight>
                  <a:srgbClr val="FFFF00"/>
                </a:highlight>
                <a:latin typeface="Liberation Mono"/>
                <a:cs typeface="Arial" panose="020B0604020202020204" pitchFamily="34" charset="0"/>
              </a:rPr>
              <a:t>|</a:t>
            </a:r>
            <a:r>
              <a:rPr lang="en-IN" sz="2000" dirty="0">
                <a:solidFill>
                  <a:srgbClr val="0077AA"/>
                </a:solidFill>
                <a:highlight>
                  <a:srgbClr val="FFFF00"/>
                </a:highlight>
                <a:latin typeface="Liberation Mono"/>
              </a:rPr>
              <a:t>AS</a:t>
            </a: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i="1" dirty="0">
                <a:solidFill>
                  <a:srgbClr val="000000"/>
                </a:solidFill>
                <a:highlight>
                  <a:srgbClr val="FFFF00"/>
                </a:highlight>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highlight>
                  <a:srgbClr val="FFFF00"/>
                </a:highlight>
                <a:latin typeface="Liberation Mono"/>
                <a:cs typeface="Arial" panose="020B0604020202020204" pitchFamily="34" charset="0"/>
              </a:rPr>
              <a:t>| </a:t>
            </a:r>
            <a:r>
              <a:rPr lang="en-IN" sz="2000" b="0" i="0" dirty="0">
                <a:solidFill>
                  <a:srgbClr val="0077AA"/>
                </a:solidFill>
                <a:effectLst/>
                <a:highlight>
                  <a:srgbClr val="FFFF00"/>
                </a:highlight>
                <a:latin typeface="Liberation Mono"/>
              </a:rPr>
              <a:t>ALTER</a:t>
            </a:r>
            <a:r>
              <a:rPr lang="en-IN" sz="2000" b="0" i="0" dirty="0">
                <a:solidFill>
                  <a:srgbClr val="000000"/>
                </a:solidFill>
                <a:effectLst/>
                <a:highlight>
                  <a:srgbClr val="FFFF00"/>
                </a:highlight>
                <a:latin typeface="Liberation Mono"/>
              </a:rPr>
              <a:t> </a:t>
            </a:r>
            <a:r>
              <a:rPr lang="en-IN" sz="2000" b="0" i="0" dirty="0">
                <a:solidFill>
                  <a:srgbClr val="999999"/>
                </a:solidFill>
                <a:effectLst/>
                <a:highlight>
                  <a:srgbClr val="FFFF00"/>
                </a:highlight>
                <a:latin typeface="Liberation Mono"/>
              </a:rPr>
              <a:t>[</a:t>
            </a:r>
            <a:r>
              <a:rPr lang="en-IN" sz="2000" b="0" i="0" dirty="0">
                <a:solidFill>
                  <a:srgbClr val="0077AA"/>
                </a:solidFill>
                <a:effectLst/>
                <a:highlight>
                  <a:srgbClr val="FFFF00"/>
                </a:highlight>
                <a:latin typeface="Liberation Mono"/>
              </a:rPr>
              <a:t>COLUMN</a:t>
            </a:r>
            <a:r>
              <a:rPr lang="en-IN" sz="2000" b="0" i="0" dirty="0">
                <a:solidFill>
                  <a:srgbClr val="999999"/>
                </a:solidFill>
                <a:effectLst/>
                <a:highlight>
                  <a:srgbClr val="FFFF00"/>
                </a:highlight>
                <a:latin typeface="Liberation Mono"/>
              </a:rPr>
              <a:t>]</a:t>
            </a:r>
            <a:r>
              <a:rPr lang="en-IN" sz="2000" b="0" i="0" dirty="0">
                <a:solidFill>
                  <a:srgbClr val="000000"/>
                </a:solidFill>
                <a:effectLst/>
                <a:highlight>
                  <a:srgbClr val="FFFF00"/>
                </a:highlight>
                <a:latin typeface="Liberation Mono"/>
              </a:rPr>
              <a:t> </a:t>
            </a:r>
            <a:r>
              <a:rPr lang="en-IN" sz="2000" b="0" i="1" dirty="0">
                <a:solidFill>
                  <a:srgbClr val="000000"/>
                </a:solidFill>
                <a:effectLst/>
                <a:highlight>
                  <a:srgbClr val="FFFF00"/>
                </a:highlight>
                <a:latin typeface="Liberation Mono"/>
              </a:rPr>
              <a:t>col_name</a:t>
            </a:r>
            <a:r>
              <a:rPr lang="en-IN" sz="2000" b="0" i="0" dirty="0">
                <a:solidFill>
                  <a:srgbClr val="000000"/>
                </a:solidFill>
                <a:effectLst/>
                <a:highlight>
                  <a:srgbClr val="FFFF00"/>
                </a:highlight>
                <a:latin typeface="Liberation Mono"/>
              </a:rPr>
              <a:t> { </a:t>
            </a:r>
            <a:r>
              <a:rPr lang="en-IN" sz="2000" b="0" i="0" dirty="0">
                <a:solidFill>
                  <a:srgbClr val="0077AA"/>
                </a:solidFill>
                <a:effectLst/>
                <a:highlight>
                  <a:srgbClr val="FFFF00"/>
                </a:highlight>
                <a:latin typeface="Liberation Mono"/>
              </a:rPr>
              <a:t>SET</a:t>
            </a:r>
            <a:r>
              <a:rPr lang="en-IN" sz="2000" b="0" i="0" dirty="0">
                <a:solidFill>
                  <a:srgbClr val="000000"/>
                </a:solidFill>
                <a:effectLst/>
                <a:highlight>
                  <a:srgbClr val="FFFF00"/>
                </a:highlight>
                <a:latin typeface="Liberation Mono"/>
              </a:rPr>
              <a:t> </a:t>
            </a:r>
            <a:r>
              <a:rPr lang="en-IN" sz="2000" b="0" i="0" dirty="0">
                <a:solidFill>
                  <a:srgbClr val="0077AA"/>
                </a:solidFill>
                <a:effectLst/>
                <a:highlight>
                  <a:srgbClr val="FFFF00"/>
                </a:highlight>
                <a:latin typeface="Liberation Mono"/>
              </a:rPr>
              <a:t>DEFAULT</a:t>
            </a:r>
            <a:r>
              <a:rPr lang="en-IN" sz="2000" b="0" i="0" dirty="0">
                <a:solidFill>
                  <a:srgbClr val="000000"/>
                </a:solidFill>
                <a:effectLst/>
                <a:highlight>
                  <a:srgbClr val="FFFF00"/>
                </a:highlight>
                <a:latin typeface="Liberation Mono"/>
              </a:rPr>
              <a:t> {</a:t>
            </a:r>
            <a:r>
              <a:rPr lang="en-IN" sz="2000" b="0" i="1" dirty="0">
                <a:solidFill>
                  <a:srgbClr val="000000"/>
                </a:solidFill>
                <a:effectLst/>
                <a:highlight>
                  <a:srgbClr val="FFFF00"/>
                </a:highlight>
                <a:latin typeface="Liberation Mono"/>
              </a:rPr>
              <a:t>literal</a:t>
            </a:r>
            <a:r>
              <a:rPr lang="en-IN" sz="2000" b="0" i="0" dirty="0">
                <a:solidFill>
                  <a:srgbClr val="000000"/>
                </a:solidFill>
                <a:effectLst/>
                <a:highlight>
                  <a:srgbClr val="FFFF00"/>
                </a:highlight>
                <a:latin typeface="Liberation Mono"/>
              </a:rPr>
              <a:t> </a:t>
            </a:r>
            <a:r>
              <a:rPr lang="en-IN" sz="2000" b="0" i="0" dirty="0">
                <a:solidFill>
                  <a:srgbClr val="A67F59"/>
                </a:solidFill>
                <a:effectLst/>
                <a:highlight>
                  <a:srgbClr val="FFFF00"/>
                </a:highlight>
                <a:latin typeface="Liberation Mono"/>
              </a:rPr>
              <a:t>|</a:t>
            </a:r>
            <a:r>
              <a:rPr lang="en-IN" sz="2000" b="0" i="0" dirty="0">
                <a:solidFill>
                  <a:srgbClr val="000000"/>
                </a:solidFill>
                <a:effectLst/>
                <a:highlight>
                  <a:srgbClr val="FFFF00"/>
                </a:highlight>
                <a:latin typeface="Liberation Mono"/>
              </a:rPr>
              <a:t> </a:t>
            </a:r>
            <a:r>
              <a:rPr lang="en-IN" sz="2000" b="0" i="0" dirty="0">
                <a:solidFill>
                  <a:srgbClr val="999999"/>
                </a:solidFill>
                <a:effectLst/>
                <a:highlight>
                  <a:srgbClr val="FFFF00"/>
                </a:highlight>
                <a:latin typeface="Liberation Mono"/>
              </a:rPr>
              <a:t>(</a:t>
            </a:r>
            <a:r>
              <a:rPr lang="en-IN" sz="2000" b="0" i="1" dirty="0">
                <a:solidFill>
                  <a:srgbClr val="000000"/>
                </a:solidFill>
                <a:effectLst/>
                <a:highlight>
                  <a:srgbClr val="FFFF00"/>
                </a:highlight>
                <a:latin typeface="Liberation Mono"/>
              </a:rPr>
              <a:t>expr</a:t>
            </a:r>
            <a:r>
              <a:rPr lang="en-IN" sz="2000" b="0" i="0" dirty="0">
                <a:solidFill>
                  <a:srgbClr val="999999"/>
                </a:solidFill>
                <a:effectLst/>
                <a:highlight>
                  <a:srgbClr val="FFFF00"/>
                </a:highlight>
                <a:latin typeface="Liberation Mono"/>
              </a:rPr>
              <a:t>)</a:t>
            </a:r>
            <a:r>
              <a:rPr lang="en-IN" sz="2000" b="0" i="0" dirty="0">
                <a:solidFill>
                  <a:srgbClr val="000000"/>
                </a:solidFill>
                <a:effectLst/>
                <a:highlight>
                  <a:srgbClr val="FFFF00"/>
                </a:highlight>
                <a:latin typeface="Liberation Mono"/>
              </a:rPr>
              <a:t>} </a:t>
            </a:r>
            <a:r>
              <a:rPr lang="en-IN" sz="2000" b="0" i="0" dirty="0">
                <a:solidFill>
                  <a:srgbClr val="A67F59"/>
                </a:solidFill>
                <a:effectLst/>
                <a:highlight>
                  <a:srgbClr val="FFFF00"/>
                </a:highlight>
                <a:latin typeface="Liberation Mono"/>
              </a:rPr>
              <a:t>|</a:t>
            </a:r>
            <a:r>
              <a:rPr lang="en-IN" sz="2000" b="0" i="0" dirty="0">
                <a:solidFill>
                  <a:srgbClr val="000000"/>
                </a:solidFill>
                <a:effectLst/>
                <a:highlight>
                  <a:srgbClr val="FFFF00"/>
                </a:highlight>
                <a:latin typeface="Liberation Mono"/>
              </a:rPr>
              <a:t> </a:t>
            </a:r>
            <a:r>
              <a:rPr lang="en-IN" sz="2000" b="0" i="0" dirty="0">
                <a:solidFill>
                  <a:srgbClr val="0077AA"/>
                </a:solidFill>
                <a:effectLst/>
                <a:highlight>
                  <a:srgbClr val="FFFF00"/>
                </a:highlight>
                <a:latin typeface="Liberation Mono"/>
              </a:rPr>
              <a:t>SET</a:t>
            </a:r>
            <a:r>
              <a:rPr lang="en-IN" sz="2000" b="0" i="0" dirty="0">
                <a:solidFill>
                  <a:srgbClr val="000000"/>
                </a:solidFill>
                <a:effectLst/>
                <a:highlight>
                  <a:srgbClr val="FFFF00"/>
                </a:highlight>
                <a:latin typeface="Liberation Mono"/>
              </a:rPr>
              <a:t> {</a:t>
            </a:r>
            <a:r>
              <a:rPr lang="en-IN" sz="2000" b="0" i="0" dirty="0">
                <a:solidFill>
                  <a:srgbClr val="0077AA"/>
                </a:solidFill>
                <a:effectLst/>
                <a:highlight>
                  <a:srgbClr val="FFFF00"/>
                </a:highlight>
                <a:latin typeface="Liberation Mono"/>
              </a:rPr>
              <a:t>VISIBLE</a:t>
            </a:r>
            <a:r>
              <a:rPr lang="en-IN" sz="2000" b="0" i="0" dirty="0">
                <a:solidFill>
                  <a:srgbClr val="000000"/>
                </a:solidFill>
                <a:effectLst/>
                <a:highlight>
                  <a:srgbClr val="FFFF00"/>
                </a:highlight>
                <a:latin typeface="Liberation Mono"/>
              </a:rPr>
              <a:t> </a:t>
            </a:r>
            <a:r>
              <a:rPr lang="en-IN" sz="2000" b="0" i="0" dirty="0">
                <a:solidFill>
                  <a:srgbClr val="A67F59"/>
                </a:solidFill>
                <a:effectLst/>
                <a:highlight>
                  <a:srgbClr val="FFFF00"/>
                </a:highlight>
                <a:latin typeface="Liberation Mono"/>
              </a:rPr>
              <a:t>|</a:t>
            </a:r>
            <a:r>
              <a:rPr lang="en-IN" sz="2000" b="0" i="0" dirty="0">
                <a:solidFill>
                  <a:srgbClr val="000000"/>
                </a:solidFill>
                <a:effectLst/>
                <a:highlight>
                  <a:srgbClr val="FFFF00"/>
                </a:highlight>
                <a:latin typeface="Liberation Mono"/>
              </a:rPr>
              <a:t> </a:t>
            </a:r>
            <a:r>
              <a:rPr lang="en-IN" sz="2000" b="0" i="0" dirty="0">
                <a:solidFill>
                  <a:srgbClr val="0077AA"/>
                </a:solidFill>
                <a:effectLst/>
                <a:highlight>
                  <a:srgbClr val="FFFF00"/>
                </a:highlight>
                <a:latin typeface="Liberation Mono"/>
              </a:rPr>
              <a:t>INVISIBLE</a:t>
            </a:r>
            <a:r>
              <a:rPr lang="en-IN" sz="2000" b="0" i="0" dirty="0">
                <a:solidFill>
                  <a:srgbClr val="000000"/>
                </a:solidFill>
                <a:effectLst/>
                <a:highlight>
                  <a:srgbClr val="FFFF00"/>
                </a:highlight>
                <a:latin typeface="Liberation Mono"/>
              </a:rPr>
              <a:t>} </a:t>
            </a:r>
            <a:r>
              <a:rPr lang="en-IN" sz="2000" b="0" i="0" dirty="0">
                <a:solidFill>
                  <a:srgbClr val="A67F59"/>
                </a:solidFill>
                <a:effectLst/>
                <a:highlight>
                  <a:srgbClr val="FFFF00"/>
                </a:highlight>
                <a:latin typeface="Liberation Mono"/>
              </a:rPr>
              <a:t>|</a:t>
            </a:r>
            <a:r>
              <a:rPr lang="en-IN" sz="2000" b="0" i="0" dirty="0">
                <a:solidFill>
                  <a:srgbClr val="000000"/>
                </a:solidFill>
                <a:effectLst/>
                <a:highlight>
                  <a:srgbClr val="FFFF00"/>
                </a:highlight>
                <a:latin typeface="Liberation Mono"/>
              </a:rPr>
              <a:t> </a:t>
            </a:r>
            <a:r>
              <a:rPr lang="en-IN" sz="2000" b="0" i="0" dirty="0">
                <a:solidFill>
                  <a:srgbClr val="0077AA"/>
                </a:solidFill>
                <a:effectLst/>
                <a:highlight>
                  <a:srgbClr val="FFFF00"/>
                </a:highlight>
                <a:latin typeface="Liberation Mono"/>
              </a:rPr>
              <a:t>DROP</a:t>
            </a:r>
            <a:r>
              <a:rPr lang="en-IN" sz="2000" b="0" i="0" dirty="0">
                <a:solidFill>
                  <a:srgbClr val="000000"/>
                </a:solidFill>
                <a:effectLst/>
                <a:highlight>
                  <a:srgbClr val="FFFF00"/>
                </a:highlight>
                <a:latin typeface="Liberation Mono"/>
              </a:rPr>
              <a:t> </a:t>
            </a:r>
            <a:r>
              <a:rPr lang="en-IN" sz="2000" b="0" i="0" dirty="0">
                <a:solidFill>
                  <a:srgbClr val="0077AA"/>
                </a:solidFill>
                <a:effectLst/>
                <a:highlight>
                  <a:srgbClr val="FFFF00"/>
                </a:highlight>
                <a:latin typeface="Liberation Mono"/>
              </a:rPr>
              <a:t>DEFAULT</a:t>
            </a:r>
            <a:r>
              <a:rPr lang="en-IN" sz="2000" b="0" i="0" dirty="0">
                <a:solidFill>
                  <a:srgbClr val="000000"/>
                </a:solidFill>
                <a:effectLst/>
                <a:highlight>
                  <a:srgbClr val="FFFF00"/>
                </a:highlight>
                <a:latin typeface="Liberation Mono"/>
              </a:rPr>
              <a:t> }</a:t>
            </a:r>
            <a:endParaRPr lang="en-IN" sz="2000" dirty="0">
              <a:highlight>
                <a:srgbClr val="FFFF00"/>
              </a:highlight>
              <a:latin typeface="Liberation Mono"/>
            </a:endParaRPr>
          </a:p>
        </p:txBody>
      </p:sp>
    </p:spTree>
    <p:extLst>
      <p:ext uri="{BB962C8B-B14F-4D97-AF65-F5344CB8AC3E}">
        <p14:creationId xmlns:p14="http://schemas.microsoft.com/office/powerpoint/2010/main" val="258184282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val="42387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val="9673378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284717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085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170068460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0494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264918766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1418494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val="270607928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val="38513444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val="6492277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val="2228952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08435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90402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val="32408287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883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3138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E3B415B-9AAD-48CC-8436-F063482CDC33}"/>
                </a:ext>
              </a:extLst>
            </p:cNvPr>
            <p:cNvSpPr txBox="1"/>
            <p:nvPr/>
          </p:nvSpPr>
          <p:spPr>
            <a:xfrm>
              <a:off x="362002" y="350795"/>
              <a:ext cx="1195520" cy="553998"/>
            </a:xfrm>
            <a:prstGeom prst="rect">
              <a:avLst/>
            </a:prstGeom>
            <a:noFill/>
          </p:spPr>
          <p:txBody>
            <a:bodyPr wrap="none" rtlCol="0">
              <a:spAutoFit/>
            </a:bodyPr>
            <a:lstStyle/>
            <a:p>
              <a:r>
                <a:rPr lang="en-US" sz="3000" dirty="0"/>
                <a:t>DROP</a:t>
              </a:r>
              <a:endParaRPr lang="en-IN" sz="3000" dirty="0"/>
            </a:p>
          </p:txBody>
        </p:sp>
        <p:sp>
          <p:nvSpPr>
            <p:cNvPr id="14" name="Rectangle 13">
              <a:extLst>
                <a:ext uri="{FF2B5EF4-FFF2-40B4-BE49-F238E27FC236}">
                  <a16:creationId xmlns:a16="http://schemas.microsoft.com/office/drawing/2014/main"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id="{B2D58B40-953E-4511-8EB0-B53D71D73C82}"/>
              </a:ext>
            </a:extLst>
          </p:cNvPr>
          <p:cNvGraphicFramePr>
            <a:graphicFrameLocks noGrp="1"/>
          </p:cNvGraphicFramePr>
          <p:nvPr>
            <p:extLst>
              <p:ext uri="{D42A27DB-BD31-4B8C-83A1-F6EECF244321}">
                <p14:modId xmlns:p14="http://schemas.microsoft.com/office/powerpoint/2010/main" val="2288465829"/>
              </p:ext>
            </p:extLst>
          </p:nvPr>
        </p:nvGraphicFramePr>
        <p:xfrm>
          <a:off x="119336" y="1196570"/>
          <a:ext cx="11953328" cy="5304718"/>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val="133407038"/>
                    </a:ext>
                  </a:extLst>
                </a:gridCol>
                <a:gridCol w="5976664">
                  <a:extLst>
                    <a:ext uri="{9D8B030D-6E8A-4147-A177-3AD203B41FA5}">
                      <a16:colId xmlns:a16="http://schemas.microsoft.com/office/drawing/2014/main" val="2709702602"/>
                    </a:ext>
                  </a:extLst>
                </a:gridCol>
              </a:tblGrid>
              <a:tr h="294865">
                <a:tc>
                  <a:txBody>
                    <a:bodyPr/>
                    <a:lstStyle/>
                    <a:p>
                      <a:pPr algn="ctr" fontAlgn="ctr"/>
                      <a:r>
                        <a:rPr lang="en-IN" sz="1800" b="1" cap="all" dirty="0">
                          <a:effectLst/>
                          <a:latin typeface="Palatino Linotype" panose="02040502050505030304" pitchFamily="18" charset="0"/>
                        </a:rPr>
                        <a:t>Drop</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val="788828540"/>
                  </a:ext>
                </a:extLst>
              </a:tr>
              <a:tr h="410246">
                <a:tc>
                  <a:txBody>
                    <a:bodyPr/>
                    <a:lstStyle/>
                    <a:p>
                      <a:pPr algn="l" fontAlgn="base"/>
                      <a:r>
                        <a:rPr lang="en-US" b="0" dirty="0">
                          <a:effectLst/>
                          <a:latin typeface="Palatino Linotype" panose="02040502050505030304" pitchFamily="18" charset="0"/>
                        </a:rPr>
                        <a:t>The DROP command is used to remove table definition and its contents.</a:t>
                      </a:r>
                    </a:p>
                  </a:txBody>
                  <a:tcPr marL="133350" marR="133350" marT="66675" marB="66675" anchor="ctr"/>
                </a:tc>
                <a:tc>
                  <a:txBody>
                    <a:bodyPr/>
                    <a:lstStyle/>
                    <a:p>
                      <a:pPr algn="l" fontAlgn="base"/>
                      <a:r>
                        <a:rPr lang="en-US" b="0" dirty="0">
                          <a:effectLst/>
                          <a:latin typeface="Palatino Linotype" panose="02040502050505030304" pitchFamily="18" charset="0"/>
                        </a:rPr>
                        <a:t>Whereas the TRUNCATE command is used to delete all the rows from the table.</a:t>
                      </a:r>
                    </a:p>
                  </a:txBody>
                  <a:tcPr marL="133350" marR="133350" marT="66675" marB="66675" anchor="ctr"/>
                </a:tc>
                <a:extLst>
                  <a:ext uri="{0D108BD9-81ED-4DB2-BD59-A6C34878D82A}">
                    <a16:rowId xmlns:a16="http://schemas.microsoft.com/office/drawing/2014/main" val="3098090292"/>
                  </a:ext>
                </a:extLst>
              </a:tr>
              <a:tr h="410246">
                <a:tc>
                  <a:txBody>
                    <a:bodyPr/>
                    <a:lstStyle/>
                    <a:p>
                      <a:pPr algn="l" fontAlgn="base"/>
                      <a:r>
                        <a:rPr lang="en-US" b="0" dirty="0">
                          <a:effectLst/>
                          <a:latin typeface="Palatino Linotype" panose="02040502050505030304" pitchFamily="18" charset="0"/>
                        </a:rPr>
                        <a:t>In the DROP command, VIEW of table does not exist.</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VIEW of table exist.</a:t>
                      </a:r>
                    </a:p>
                  </a:txBody>
                  <a:tcPr marL="133350" marR="133350" marT="66675" marB="66675" anchor="ctr"/>
                </a:tc>
                <a:extLst>
                  <a:ext uri="{0D108BD9-81ED-4DB2-BD59-A6C34878D82A}">
                    <a16:rowId xmlns:a16="http://schemas.microsoft.com/office/drawing/2014/main" val="832143257"/>
                  </a:ext>
                </a:extLst>
              </a:tr>
              <a:tr h="525628">
                <a:tc>
                  <a:txBody>
                    <a:bodyPr/>
                    <a:lstStyle/>
                    <a:p>
                      <a:pPr algn="l" fontAlgn="base"/>
                      <a:r>
                        <a:rPr lang="en-US" b="0" dirty="0">
                          <a:effectLst/>
                          <a:latin typeface="Palatino Linotype" panose="02040502050505030304" pitchFamily="18" charset="0"/>
                        </a:rPr>
                        <a:t>In the DROP command, integrity constraints will be removed.</a:t>
                      </a:r>
                    </a:p>
                  </a:txBody>
                  <a:tcPr marL="133350" marR="133350" marT="66675" marB="66675" anchor="ctr"/>
                </a:tc>
                <a:tc>
                  <a:txBody>
                    <a:bodyPr/>
                    <a:lstStyle/>
                    <a:p>
                      <a:pPr algn="l" fontAlgn="base"/>
                      <a:r>
                        <a:rPr lang="en-US" b="0" dirty="0">
                          <a:effectLst/>
                          <a:latin typeface="Palatino Linotype" panose="02040502050505030304" pitchFamily="18" charset="0"/>
                        </a:rPr>
                        <a:t>In the TRUNCATE command, integrity constraints will not be removed.</a:t>
                      </a:r>
                    </a:p>
                  </a:txBody>
                  <a:tcPr marL="133350" marR="133350" marT="66675" marB="66675" anchor="ctr"/>
                </a:tc>
                <a:extLst>
                  <a:ext uri="{0D108BD9-81ED-4DB2-BD59-A6C34878D82A}">
                    <a16:rowId xmlns:a16="http://schemas.microsoft.com/office/drawing/2014/main" val="3469526371"/>
                  </a:ext>
                </a:extLst>
              </a:tr>
              <a:tr h="6410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INDEX associated to the table will be removed.</a:t>
                      </a:r>
                      <a:endParaRPr lang="en-US" sz="1800" dirty="0">
                        <a:effectLst/>
                        <a:latin typeface="Palatino Linotype" panose="02040502050505030304" pitchFamily="18" charset="0"/>
                      </a:endParaRPr>
                    </a:p>
                  </a:txBody>
                  <a:tcPr marL="32051" marR="32051" marT="32051" marB="32051" anchor="ctr"/>
                </a:tc>
                <a:tc>
                  <a:txBody>
                    <a:bodyPr/>
                    <a:lstStyle/>
                    <a:p>
                      <a:pPr algn="l" fontAlgn="t"/>
                      <a:r>
                        <a:rPr lang="en-US" b="0" dirty="0">
                          <a:effectLst/>
                          <a:latin typeface="Palatino Linotype" panose="02040502050505030304" pitchFamily="18" charset="0"/>
                        </a:rPr>
                        <a:t>In the TRUNCATE command, INDEX associated to the table will not be removed.</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13193006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execute.</a:t>
                      </a:r>
                      <a:endParaRPr lang="en-US" sz="1800" dirty="0">
                        <a:effectLst/>
                        <a:latin typeface="Palatino Linotype" panose="02040502050505030304" pitchFamily="18" charset="0"/>
                      </a:endParaRPr>
                    </a:p>
                  </a:txBody>
                  <a:tcPr marL="32051" marR="32051" marT="32051" marB="3205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not execute.</a:t>
                      </a:r>
                      <a:endParaRPr lang="en-US" sz="1800" dirty="0">
                        <a:effectLst/>
                        <a:latin typeface="Palatino Linotype" panose="02040502050505030304" pitchFamily="18" charset="0"/>
                      </a:endParaRPr>
                    </a:p>
                  </a:txBody>
                  <a:tcPr marL="32051" marR="32051" marT="32051" marB="32051" anchor="ctr"/>
                </a:tc>
                <a:extLst>
                  <a:ext uri="{0D108BD9-81ED-4DB2-BD59-A6C34878D82A}">
                    <a16:rowId xmlns:a16="http://schemas.microsoft.com/office/drawing/2014/main" val="1973152838"/>
                  </a:ext>
                </a:extLst>
              </a:tr>
              <a:tr h="5256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DROP command, TRIGGER associated to the table will be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0" dirty="0">
                          <a:effectLst/>
                          <a:latin typeface="Palatino Linotype" panose="02040502050505030304" pitchFamily="18" charset="0"/>
                        </a:rPr>
                        <a:t>In the TRUNCATE command, TRIGGER associated to the table will be not removed.</a:t>
                      </a:r>
                      <a:endParaRPr lang="en-US" sz="1800" dirty="0">
                        <a:effectLst/>
                        <a:latin typeface="Palatino Linotype" panose="02040502050505030304" pitchFamily="18" charset="0"/>
                      </a:endParaRPr>
                    </a:p>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240027574"/>
                  </a:ext>
                </a:extLst>
              </a:tr>
              <a:tr h="525628">
                <a:tc>
                  <a:txBody>
                    <a:bodyPr/>
                    <a:lstStyle/>
                    <a:p>
                      <a:pPr algn="l" fontAlgn="t"/>
                      <a:endParaRPr lang="en-US" sz="1800" dirty="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777299487"/>
                  </a:ext>
                </a:extLst>
              </a:tr>
              <a:tr h="525628">
                <a:tc>
                  <a:txBody>
                    <a:bodyPr/>
                    <a:lstStyle/>
                    <a:p>
                      <a:pPr algn="l" fontAlgn="t"/>
                      <a:endParaRPr lang="en-US" sz="1800">
                        <a:effectLst/>
                        <a:latin typeface="Palatino Linotype" panose="02040502050505030304" pitchFamily="18" charset="0"/>
                      </a:endParaRPr>
                    </a:p>
                  </a:txBody>
                  <a:tcPr marL="32051" marR="32051" marT="32051" marB="32051"/>
                </a:tc>
                <a:tc>
                  <a:txBody>
                    <a:bodyPr/>
                    <a:lstStyle/>
                    <a:p>
                      <a:pPr algn="l" fontAlgn="t"/>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val="1580569957"/>
                  </a:ext>
                </a:extLst>
              </a:tr>
            </a:tbl>
          </a:graphicData>
        </a:graphic>
      </p:graphicFrame>
    </p:spTree>
    <p:extLst>
      <p:ext uri="{BB962C8B-B14F-4D97-AF65-F5344CB8AC3E}">
        <p14:creationId xmlns:p14="http://schemas.microsoft.com/office/powerpoint/2010/main" val="20884462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val="152213122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id="{0E057382-20E0-47B5-97F3-35F8E0D11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val="240656169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544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val="26621155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val="20000"/>
                    </a:ext>
                  </a:extLst>
                </a:gridCol>
                <a:gridCol w="5976468">
                  <a:extLst>
                    <a:ext uri="{9D8B030D-6E8A-4147-A177-3AD203B41FA5}">
                      <a16:colId xmlns:a16="http://schemas.microsoft.com/office/drawing/2014/main"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val="10007"/>
                  </a:ext>
                </a:extLst>
              </a:tr>
            </a:tbl>
          </a:graphicData>
        </a:graphic>
      </p:graphicFrame>
      <p:sp>
        <p:nvSpPr>
          <p:cNvPr id="2" name="Rectangle 1">
            <a:extLst>
              <a:ext uri="{FF2B5EF4-FFF2-40B4-BE49-F238E27FC236}">
                <a16:creationId xmlns:a16="http://schemas.microsoft.com/office/drawing/2014/main"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val="2662115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946849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val="412755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val="9510732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190867389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val="4805268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6940808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val="4596850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val="13382270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val="17435436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val="17732005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val="267880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val="45027005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22486638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val="11257738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val="308089774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val="199202990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3501008"/>
            <a:ext cx="11542041" cy="3170099"/>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2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dirty="0">
                <a:latin typeface="Liberation Mono"/>
                <a:cs typeface="Arial" panose="020B0604020202020204" pitchFamily="34" charset="0"/>
              </a:rPr>
              <a:t>,</a:t>
            </a:r>
            <a:r>
              <a:rPr lang="en-IN" dirty="0">
                <a:solidFill>
                  <a:srgbClr val="669900"/>
                </a:solidFill>
                <a:latin typeface="Liberation Mono"/>
              </a:rPr>
              <a:t> </a:t>
            </a:r>
            <a:r>
              <a:rPr lang="en-IN" dirty="0">
                <a:latin typeface="Liberation Mono"/>
                <a:cs typeface="Arial" panose="020B0604020202020204" pitchFamily="34" charset="0"/>
              </a:rPr>
              <a:t>"phone":[11111,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(default, </a:t>
            </a:r>
            <a:r>
              <a:rPr lang="en-IN" dirty="0">
                <a:solidFill>
                  <a:srgbClr val="DD4A68"/>
                </a:solidFill>
                <a:latin typeface="Liberation Mono"/>
              </a:rPr>
              <a:t>JSON_OBJECT</a:t>
            </a:r>
            <a:r>
              <a:rPr lang="en-IN" dirty="0">
                <a:latin typeface="Liberation Mono"/>
                <a:cs typeface="Arial" panose="020B0604020202020204" pitchFamily="34" charset="0"/>
              </a:rPr>
              <a:t>("CID", </a:t>
            </a:r>
            <a:r>
              <a:rPr lang="en-IN" dirty="0">
                <a:solidFill>
                  <a:srgbClr val="990055"/>
                </a:solidFill>
                <a:latin typeface="Liberation Mono"/>
              </a:rPr>
              <a:t>1004</a:t>
            </a:r>
            <a:r>
              <a:rPr lang="en-IN" dirty="0">
                <a:latin typeface="Liberation Mono"/>
                <a:cs typeface="Arial" panose="020B0604020202020204" pitchFamily="34" charset="0"/>
              </a:rPr>
              <a:t>, "name", </a:t>
            </a:r>
            <a:r>
              <a:rPr lang="en-IN" dirty="0">
                <a:solidFill>
                  <a:srgbClr val="669900"/>
                </a:solidFill>
                <a:latin typeface="Liberation Mono"/>
              </a:rPr>
              <a:t>"ruhan"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"phone",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990055"/>
                </a:solidFill>
                <a:latin typeface="Liberation Mono"/>
              </a:rPr>
              <a:t>1111</a:t>
            </a:r>
            <a:r>
              <a:rPr lang="en-IN" dirty="0">
                <a:latin typeface="Liberation Mono"/>
                <a:cs typeface="Arial" panose="020B0604020202020204" pitchFamily="34" charset="0"/>
              </a:rPr>
              <a:t>,</a:t>
            </a:r>
            <a:r>
              <a:rPr lang="en-IN" dirty="0">
                <a:solidFill>
                  <a:srgbClr val="990055"/>
                </a:solidFill>
                <a:latin typeface="Liberation Mono"/>
              </a:rPr>
              <a:t> 2222</a:t>
            </a:r>
            <a:r>
              <a:rPr lang="en-IN" dirty="0">
                <a:latin typeface="Liberation Mono"/>
                <a:cs typeface="Arial" panose="020B0604020202020204" pitchFamily="34" charset="0"/>
              </a:rPr>
              <a:t>)), </a:t>
            </a:r>
            <a:r>
              <a:rPr lang="en-IN" dirty="0">
                <a:solidFill>
                  <a:srgbClr val="DD4A68"/>
                </a:solidFill>
                <a:latin typeface="Liberation Mono"/>
              </a:rPr>
              <a:t>JSON_ARRAY</a:t>
            </a:r>
            <a:r>
              <a:rPr lang="en-IN" dirty="0">
                <a:latin typeface="Liberation Mono"/>
                <a:cs typeface="Arial" panose="020B0604020202020204" pitchFamily="34" charset="0"/>
              </a:rPr>
              <a:t>(</a:t>
            </a:r>
            <a:r>
              <a:rPr lang="en-IN" dirty="0">
                <a:solidFill>
                  <a:srgbClr val="DD4A68"/>
                </a:solidFill>
                <a:latin typeface="Liberation Mono"/>
              </a:rPr>
              <a:t>JSON_OBJECT</a:t>
            </a:r>
            <a:r>
              <a:rPr lang="en-IN" dirty="0">
                <a:latin typeface="Liberation Mono"/>
                <a:cs typeface="Arial" panose="020B0604020202020204" pitchFamily="34" charset="0"/>
              </a:rPr>
              <a:t>("orderID", 1,"item", </a:t>
            </a:r>
            <a:r>
              <a:rPr lang="en-IN" dirty="0">
                <a:solidFill>
                  <a:srgbClr val="669900"/>
                </a:solidFill>
                <a:latin typeface="Liberation Mono"/>
              </a:rPr>
              <a:t>"mouse", </a:t>
            </a:r>
            <a:r>
              <a:rPr lang="en-IN" dirty="0">
                <a:latin typeface="Liberation Mono"/>
                <a:cs typeface="Arial" panose="020B0604020202020204" pitchFamily="34" charset="0"/>
              </a:rPr>
              <a:t>"qty", </a:t>
            </a:r>
            <a:r>
              <a:rPr lang="en-IN" dirty="0">
                <a:solidFill>
                  <a:srgbClr val="990055"/>
                </a:solidFill>
                <a:latin typeface="Liberation Mono"/>
              </a:rPr>
              <a:t>2</a:t>
            </a:r>
            <a:r>
              <a:rPr lang="en-IN" dirty="0">
                <a:latin typeface="Liberation Mono"/>
                <a:cs typeface="Arial" panose="020B0604020202020204" pitchFamily="34" charset="0"/>
              </a:rPr>
              <a:t>, "rate", </a:t>
            </a:r>
            <a:r>
              <a:rPr lang="en-IN" dirty="0">
                <a:solidFill>
                  <a:srgbClr val="990055"/>
                </a:solidFill>
                <a:latin typeface="Liberation Mono"/>
              </a:rPr>
              <a:t>1200</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latin typeface="Liberation Mono"/>
                <a:cs typeface="Arial" panose="020B0604020202020204" pitchFamily="34" charset="0"/>
              </a:rPr>
              <a:t>("orderID", </a:t>
            </a:r>
            <a:r>
              <a:rPr lang="en-IN" dirty="0">
                <a:solidFill>
                  <a:srgbClr val="990055"/>
                </a:solidFill>
                <a:latin typeface="Liberation Mono"/>
              </a:rPr>
              <a:t>2</a:t>
            </a:r>
            <a:r>
              <a:rPr lang="en-IN" dirty="0">
                <a:latin typeface="Liberation Mono"/>
                <a:cs typeface="Arial" panose="020B0604020202020204" pitchFamily="34" charset="0"/>
              </a:rPr>
              <a:t>, "item", </a:t>
            </a:r>
            <a:r>
              <a:rPr lang="en-IN" dirty="0">
                <a:solidFill>
                  <a:srgbClr val="669900"/>
                </a:solidFill>
                <a:latin typeface="Liberation Mono"/>
              </a:rPr>
              <a:t>"pd"</a:t>
            </a:r>
            <a:r>
              <a:rPr lang="en-IN" dirty="0">
                <a:latin typeface="Liberation Mono"/>
                <a:cs typeface="Arial" panose="020B0604020202020204" pitchFamily="34" charset="0"/>
              </a:rPr>
              <a:t>,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1600</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id="{CDFAA0BA-6934-468A-B591-C6445D235306}"/>
              </a:ext>
            </a:extLst>
          </p:cNvPr>
          <p:cNvSpPr/>
          <p:nvPr/>
        </p:nvSpPr>
        <p:spPr>
          <a:xfrm>
            <a:off x="359510" y="2348880"/>
            <a:ext cx="11569138"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0775951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289591542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172354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p:txBody>
      </p:sp>
      <p:sp>
        <p:nvSpPr>
          <p:cNvPr id="9" name="Rectangle 8">
            <a:extLst>
              <a:ext uri="{FF2B5EF4-FFF2-40B4-BE49-F238E27FC236}">
                <a16:creationId xmlns:a16="http://schemas.microsoft.com/office/drawing/2014/main"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val="21070045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6" name="Rectangle 5">
            <a:extLst>
              <a:ext uri="{FF2B5EF4-FFF2-40B4-BE49-F238E27FC236}">
                <a16:creationId xmlns:a16="http://schemas.microsoft.com/office/drawing/2014/main" id="{61D4DBD0-8F36-4C7F-B345-35EB6F7793F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-&gt; / -&gt;&gt; … (select)</a:t>
            </a:r>
          </a:p>
        </p:txBody>
      </p:sp>
    </p:spTree>
    <p:extLst>
      <p:ext uri="{BB962C8B-B14F-4D97-AF65-F5344CB8AC3E}">
        <p14:creationId xmlns:p14="http://schemas.microsoft.com/office/powerpoint/2010/main" val="100943956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val="29050162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0181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val="367463021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13784884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91344" y="908383"/>
          <a:ext cx="11809834" cy="3096681"/>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val="258856819"/>
                  </a:ext>
                </a:extLst>
              </a:tr>
            </a:tbl>
          </a:graphicData>
        </a:graphic>
      </p:graphicFrame>
      <p:sp>
        <p:nvSpPr>
          <p:cNvPr id="4" name="Rectangle 3">
            <a:extLst>
              <a:ext uri="{FF2B5EF4-FFF2-40B4-BE49-F238E27FC236}">
                <a16:creationId xmlns:a16="http://schemas.microsoft.com/office/drawing/2014/main"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val="38547544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val="32852385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val="378415069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lock / unlock table</a:t>
            </a:r>
          </a:p>
        </p:txBody>
      </p:sp>
    </p:spTree>
    <p:extLst>
      <p:ext uri="{BB962C8B-B14F-4D97-AF65-F5344CB8AC3E}">
        <p14:creationId xmlns:p14="http://schemas.microsoft.com/office/powerpoint/2010/main" val="278984315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lock / unlock</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enables client sessions to acquire table locks to prevent from modifying tables</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1371601"/>
            <a:ext cx="8991600" cy="646331"/>
          </a:xfrm>
          <a:prstGeom prst="rect">
            <a:avLst/>
          </a:prstGeom>
        </p:spPr>
        <p:txBody>
          <a:bodyPr wrap="square">
            <a:spAutoFit/>
          </a:bodyPr>
          <a:lstStyle/>
          <a:p>
            <a:r>
              <a:rPr lang="en-IN" dirty="0">
                <a:solidFill>
                  <a:srgbClr val="3F6971"/>
                </a:solidFill>
                <a:latin typeface="Arial" panose="020B0604020202020204" pitchFamily="34" charset="0"/>
                <a:cs typeface="Arial" panose="020B0604020202020204" pitchFamily="34" charset="0"/>
              </a:rPr>
              <a:t>Sessions holding a READ lock, DROP TABLE and TRUNCATE TABLE operations are not permitted.</a:t>
            </a:r>
          </a:p>
        </p:txBody>
      </p:sp>
      <p:sp>
        <p:nvSpPr>
          <p:cNvPr id="9" name="Rectangle 8"/>
          <p:cNvSpPr/>
          <p:nvPr/>
        </p:nvSpPr>
        <p:spPr>
          <a:xfrm>
            <a:off x="1632857" y="2133601"/>
            <a:ext cx="4572000" cy="2031325"/>
          </a:xfrm>
          <a:prstGeom prst="rect">
            <a:avLst/>
          </a:prstGeom>
          <a:solidFill>
            <a:schemeClr val="bg1"/>
          </a:solidFill>
        </p:spPr>
        <p:txBody>
          <a:bodyPr wrap="square">
            <a:spAutoFit/>
          </a:bodyPr>
          <a:lstStyle/>
          <a:p>
            <a:r>
              <a:rPr lang="en-IN" dirty="0">
                <a:solidFill>
                  <a:srgbClr val="0077AA"/>
                </a:solidFill>
                <a:latin typeface="Liberation Mono"/>
              </a:rPr>
              <a:t>LOCK TABLES tbl_name lock_type [, tbl_name] lock_type] ...</a:t>
            </a:r>
          </a:p>
          <a:p>
            <a:endParaRPr lang="en-IN" dirty="0">
              <a:solidFill>
                <a:srgbClr val="0077AA"/>
              </a:solidFill>
              <a:latin typeface="Liberation Mono"/>
            </a:endParaRPr>
          </a:p>
          <a:p>
            <a:r>
              <a:rPr lang="en-IN" dirty="0">
                <a:solidFill>
                  <a:srgbClr val="0077AA"/>
                </a:solidFill>
                <a:latin typeface="Liberation Mono"/>
              </a:rPr>
              <a:t>lock_type:</a:t>
            </a:r>
          </a:p>
          <a:p>
            <a:r>
              <a:rPr lang="en-IN" dirty="0">
                <a:solidFill>
                  <a:srgbClr val="0077AA"/>
                </a:solidFill>
                <a:latin typeface="Liberation Mono"/>
              </a:rPr>
              <a:t>    READ |WRITE</a:t>
            </a:r>
          </a:p>
          <a:p>
            <a:endParaRPr lang="en-IN" dirty="0">
              <a:solidFill>
                <a:srgbClr val="0077AA"/>
              </a:solidFill>
              <a:latin typeface="Liberation Mono"/>
            </a:endParaRPr>
          </a:p>
          <a:p>
            <a:r>
              <a:rPr lang="en-IN" dirty="0">
                <a:solidFill>
                  <a:srgbClr val="0077AA"/>
                </a:solidFill>
                <a:latin typeface="Liberation Mono"/>
              </a:rPr>
              <a:t>UNLOCK TABLES</a:t>
            </a:r>
          </a:p>
        </p:txBody>
      </p:sp>
      <p:sp>
        <p:nvSpPr>
          <p:cNvPr id="10" name="Rectangle 9"/>
          <p:cNvSpPr/>
          <p:nvPr/>
        </p:nvSpPr>
        <p:spPr>
          <a:xfrm>
            <a:off x="1632857" y="4687976"/>
            <a:ext cx="9144000"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READ</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 </a:t>
            </a:r>
            <a:r>
              <a:rPr lang="en-IN" dirty="0">
                <a:latin typeface="Liberation Mono"/>
                <a:cs typeface="Arial" panose="020B0604020202020204" pitchFamily="34" charset="0"/>
              </a:rPr>
              <a:t>DEPT </a:t>
            </a:r>
            <a:r>
              <a:rPr lang="en-IN" dirty="0">
                <a:solidFill>
                  <a:srgbClr val="C74C49"/>
                </a:solidFill>
                <a:latin typeface="Liberation Mono"/>
                <a:cs typeface="Arial" panose="020B0604020202020204" pitchFamily="34" charset="0"/>
              </a:rPr>
              <a:t>WRITE</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FD8603"/>
                </a:solidFill>
                <a:latin typeface="Liberation Mono"/>
                <a:cs typeface="Arial" panose="020B0604020202020204" pitchFamily="34" charset="0"/>
              </a:rPr>
              <a:t>UNLOCK</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p>
        </p:txBody>
      </p:sp>
    </p:spTree>
    <p:extLst>
      <p:ext uri="{BB962C8B-B14F-4D97-AF65-F5344CB8AC3E}">
        <p14:creationId xmlns:p14="http://schemas.microsoft.com/office/powerpoint/2010/main" val="29032699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3140968"/>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5360" y="4077072"/>
            <a:ext cx="11521280" cy="1323439"/>
          </a:xfrm>
          <a:prstGeom prst="rect">
            <a:avLst/>
          </a:prstGeom>
        </p:spPr>
        <p:txBody>
          <a:bodyPr wrap="square">
            <a:spAutoFit/>
          </a:bodyPr>
          <a:lstStyle/>
          <a:p>
            <a:r>
              <a:rPr lang="en-US" sz="2000"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sp>
        <p:nvSpPr>
          <p:cNvPr id="5" name="Rectangle 4">
            <a:extLst>
              <a:ext uri="{FF2B5EF4-FFF2-40B4-BE49-F238E27FC236}">
                <a16:creationId xmlns:a16="http://schemas.microsoft.com/office/drawing/2014/main" id="{2E523377-0A94-4852-8E2D-AC796C0D79C8}"/>
              </a:ext>
            </a:extLst>
          </p:cNvPr>
          <p:cNvSpPr/>
          <p:nvPr/>
        </p:nvSpPr>
        <p:spPr>
          <a:xfrm>
            <a:off x="191344" y="195605"/>
            <a:ext cx="11809312"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sz="2000"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sz="2000"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sz="2000"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sz="2000"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sz="2000" dirty="0">
                <a:latin typeface="Liberation Mono"/>
                <a:cs typeface="Arial" panose="020B0604020202020204" pitchFamily="34" charset="0"/>
              </a:rPr>
              <a:t> d:\ backup_fileName.sql db2</a:t>
            </a:r>
          </a:p>
        </p:txBody>
      </p:sp>
      <p:cxnSp>
        <p:nvCxnSpPr>
          <p:cNvPr id="6" name="Straight Connector 5">
            <a:extLst>
              <a:ext uri="{FF2B5EF4-FFF2-40B4-BE49-F238E27FC236}">
                <a16:creationId xmlns:a16="http://schemas.microsoft.com/office/drawing/2014/main" id="{74E99FB4-69D0-4CFD-808E-9A16AEEB36E6}"/>
              </a:ext>
            </a:extLst>
          </p:cNvPr>
          <p:cNvCxnSpPr/>
          <p:nvPr/>
        </p:nvCxnSpPr>
        <p:spPr>
          <a:xfrm>
            <a:off x="191344" y="2924944"/>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33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id="{00413FDF-F9A7-4847-8DC1-12549D61962B}"/>
              </a:ext>
            </a:extLst>
          </p:cNvPr>
          <p:cNvSpPr txBox="1"/>
          <p:nvPr/>
        </p:nvSpPr>
        <p:spPr>
          <a:xfrm>
            <a:off x="407368" y="4022608"/>
            <a:ext cx="4741490" cy="25853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id="{57DE445F-5E84-488E-BEDB-218FB109DEEB}"/>
              </a:ext>
            </a:extLst>
          </p:cNvPr>
          <p:cNvSpPr txBox="1"/>
          <p:nvPr/>
        </p:nvSpPr>
        <p:spPr>
          <a:xfrm>
            <a:off x="5447928" y="4437112"/>
            <a:ext cx="6469682"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a:t>
            </a:r>
            <a:r>
              <a:rPr lang="en-IN" sz="2000" dirty="0">
                <a:solidFill>
                  <a:srgbClr val="FF0000"/>
                </a:solidFill>
                <a:latin typeface="Liberation Mono"/>
                <a:cs typeface="Arial" panose="020B0604020202020204" pitchFamily="34" charset="0"/>
              </a:rPr>
              <a:t>or</a:t>
            </a:r>
            <a:r>
              <a:rPr lang="en-IN" sz="2000" dirty="0">
                <a:solidFill>
                  <a:srgbClr val="0077AA"/>
                </a:solidFill>
                <a:latin typeface="Liberation Mono"/>
                <a:cs typeface="Arial" panose="020B0604020202020204" pitchFamily="34" charset="0"/>
              </a:rPr>
              <a:t>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id="{85250B21-3EA6-4B1D-8757-EFD86FD3C7E0}"/>
              </a:ext>
            </a:extLst>
          </p:cNvPr>
          <p:cNvSpPr txBox="1"/>
          <p:nvPr/>
        </p:nvSpPr>
        <p:spPr>
          <a:xfrm>
            <a:off x="202382" y="116632"/>
            <a:ext cx="11870282" cy="2893100"/>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Islands,King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spTree>
    <p:extLst>
      <p:ext uri="{BB962C8B-B14F-4D97-AF65-F5344CB8AC3E}">
        <p14:creationId xmlns:p14="http://schemas.microsoft.com/office/powerpoint/2010/main" val="192293459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335360" y="3276601"/>
            <a:ext cx="11377264"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spTree>
    <p:extLst>
      <p:ext uri="{BB962C8B-B14F-4D97-AF65-F5344CB8AC3E}">
        <p14:creationId xmlns:p14="http://schemas.microsoft.com/office/powerpoint/2010/main" val="156600833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data dictionary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val="383072447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665296"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provides access to database metadata, information about the MySQL server such as the name of a database or table, the data type of a column, or access privileges.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24876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dictionary - information_schema</a:t>
            </a:r>
            <a:endParaRPr lang="en-IN" sz="3200" i="1" dirty="0">
              <a:solidFill>
                <a:srgbClr val="FF9900"/>
              </a:solidFill>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79206805"/>
              </p:ext>
            </p:extLst>
          </p:nvPr>
        </p:nvGraphicFramePr>
        <p:xfrm>
          <a:off x="1676400" y="838200"/>
          <a:ext cx="8839200" cy="3966210"/>
        </p:xfrm>
        <a:graphic>
          <a:graphicData uri="http://schemas.openxmlformats.org/drawingml/2006/table">
            <a:tbl>
              <a:tblPr firstRow="1" bandRow="1">
                <a:tableStyleId>{7E9639D4-E3E2-4D34-9284-5A2195B3D0D7}</a:tableStyleId>
              </a:tblPr>
              <a:tblGrid>
                <a:gridCol w="8839200">
                  <a:extLst>
                    <a:ext uri="{9D8B030D-6E8A-4147-A177-3AD203B41FA5}">
                      <a16:colId xmlns:a16="http://schemas.microsoft.com/office/drawing/2014/main" val="20000"/>
                    </a:ext>
                  </a:extLst>
                </a:gridCol>
              </a:tblGrid>
              <a:tr h="440690">
                <a:tc>
                  <a:txBody>
                    <a:bodyPr/>
                    <a:lstStyle/>
                    <a:p>
                      <a:r>
                        <a:rPr kumimoji="0" lang="en-US" b="1" kern="1200" dirty="0">
                          <a:solidFill>
                            <a:srgbClr val="B7F7E2"/>
                          </a:solidFill>
                          <a:latin typeface="Arial" panose="020B0604020202020204" pitchFamily="34" charset="0"/>
                          <a:ea typeface="+mn-ea"/>
                          <a:cs typeface="Arial" panose="020B0604020202020204" pitchFamily="34" charset="0"/>
                        </a:rPr>
                        <a:t>Data</a:t>
                      </a:r>
                      <a:r>
                        <a:rPr lang="en-US" sz="1600" baseline="0" dirty="0">
                          <a:latin typeface="Arial" panose="020B0604020202020204" pitchFamily="34" charset="0"/>
                          <a:cs typeface="Arial" panose="020B0604020202020204" pitchFamily="34" charset="0"/>
                        </a:rPr>
                        <a:t> </a:t>
                      </a:r>
                      <a:r>
                        <a:rPr kumimoji="0" lang="en-US" b="1" kern="1200" dirty="0">
                          <a:solidFill>
                            <a:srgbClr val="B7F7E2"/>
                          </a:solidFill>
                          <a:latin typeface="Arial" panose="020B0604020202020204" pitchFamily="34" charset="0"/>
                          <a:ea typeface="+mn-ea"/>
                          <a:cs typeface="Arial" panose="020B0604020202020204" pitchFamily="34" charset="0"/>
                        </a:rPr>
                        <a:t>Dictionary</a:t>
                      </a:r>
                    </a:p>
                  </a:txBody>
                  <a:tcPr/>
                </a:tc>
                <a:extLst>
                  <a:ext uri="{0D108BD9-81ED-4DB2-BD59-A6C34878D82A}">
                    <a16:rowId xmlns:a16="http://schemas.microsoft.com/office/drawing/2014/main" val="10000"/>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COLUMNS</a:t>
                      </a:r>
                    </a:p>
                  </a:txBody>
                  <a:tcPr anchor="ctr"/>
                </a:tc>
                <a:extLst>
                  <a:ext uri="{0D108BD9-81ED-4DB2-BD59-A6C34878D82A}">
                    <a16:rowId xmlns:a16="http://schemas.microsoft.com/office/drawing/2014/main" val="10001"/>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TABLES</a:t>
                      </a:r>
                    </a:p>
                  </a:txBody>
                  <a:tcPr anchor="ctr"/>
                </a:tc>
                <a:extLst>
                  <a:ext uri="{0D108BD9-81ED-4DB2-BD59-A6C34878D82A}">
                    <a16:rowId xmlns:a16="http://schemas.microsoft.com/office/drawing/2014/main" val="10002"/>
                  </a:ext>
                </a:extLst>
              </a:tr>
              <a:tr h="440690">
                <a:tc>
                  <a:txBody>
                    <a:bodyPr/>
                    <a:lstStyle/>
                    <a:p>
                      <a:r>
                        <a:rPr lang="en-US" sz="1600" dirty="0">
                          <a:latin typeface="Arial" panose="020B0604020202020204" pitchFamily="34" charset="0"/>
                          <a:cs typeface="Arial" panose="020B0604020202020204" pitchFamily="34" charset="0"/>
                        </a:rPr>
                        <a:t>INFORMATION_SCHEMA.</a:t>
                      </a:r>
                      <a:r>
                        <a:rPr lang="en-US" sz="1800" kern="1200" dirty="0">
                          <a:solidFill>
                            <a:srgbClr val="298AE5"/>
                          </a:solidFill>
                          <a:latin typeface="Arial" panose="020B0604020202020204" pitchFamily="34" charset="0"/>
                          <a:ea typeface="+mn-ea"/>
                          <a:cs typeface="Arial" panose="020B0604020202020204" pitchFamily="34" charset="0"/>
                        </a:rPr>
                        <a:t>TABLE_CONSTRAINTS</a:t>
                      </a:r>
                    </a:p>
                  </a:txBody>
                  <a:tcPr anchor="ctr"/>
                </a:tc>
                <a:extLst>
                  <a:ext uri="{0D108BD9-81ED-4DB2-BD59-A6C34878D82A}">
                    <a16:rowId xmlns:a16="http://schemas.microsoft.com/office/drawing/2014/main" val="10003"/>
                  </a:ext>
                </a:extLst>
              </a:tr>
              <a:tr h="440690">
                <a:tc>
                  <a:txBody>
                    <a:bodyPr/>
                    <a:lstStyle/>
                    <a:p>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STATISTICS</a:t>
                      </a:r>
                    </a:p>
                  </a:txBody>
                  <a:tcPr anchor="ctr"/>
                </a:tc>
                <a:extLst>
                  <a:ext uri="{0D108BD9-81ED-4DB2-BD59-A6C34878D82A}">
                    <a16:rowId xmlns:a16="http://schemas.microsoft.com/office/drawing/2014/main" val="10004"/>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KEY_COLUMN_USAGE</a:t>
                      </a:r>
                    </a:p>
                  </a:txBody>
                  <a:tcPr anchor="ctr"/>
                </a:tc>
                <a:extLst>
                  <a:ext uri="{0D108BD9-81ED-4DB2-BD59-A6C34878D82A}">
                    <a16:rowId xmlns:a16="http://schemas.microsoft.com/office/drawing/2014/main" val="10005"/>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ROUTINES</a:t>
                      </a:r>
                    </a:p>
                  </a:txBody>
                  <a:tcPr anchor="ctr"/>
                </a:tc>
                <a:extLst>
                  <a:ext uri="{0D108BD9-81ED-4DB2-BD59-A6C34878D82A}">
                    <a16:rowId xmlns:a16="http://schemas.microsoft.com/office/drawing/2014/main" val="10006"/>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PARAMETERS</a:t>
                      </a:r>
                    </a:p>
                  </a:txBody>
                  <a:tcPr anchor="ctr"/>
                </a:tc>
                <a:extLst>
                  <a:ext uri="{0D108BD9-81ED-4DB2-BD59-A6C34878D82A}">
                    <a16:rowId xmlns:a16="http://schemas.microsoft.com/office/drawing/2014/main" val="10007"/>
                  </a:ext>
                </a:extLst>
              </a:tr>
              <a:tr h="440690">
                <a:tc>
                  <a:txBody>
                    <a:bodyPr/>
                    <a:lstStyle/>
                    <a:p>
                      <a:pPr marL="0" algn="l" rtl="0" eaLnBrk="1" latinLnBrk="0" hangingPunct="1"/>
                      <a:r>
                        <a:rPr lang="en-US" sz="1600" dirty="0">
                          <a:latin typeface="Arial" panose="020B0604020202020204" pitchFamily="34" charset="0"/>
                          <a:cs typeface="Arial" panose="020B0604020202020204" pitchFamily="34" charset="0"/>
                        </a:rPr>
                        <a:t>INFORMATION_SCHEMA.</a:t>
                      </a:r>
                      <a:r>
                        <a:rPr kumimoji="0" lang="en-US" sz="1800" kern="1200" dirty="0">
                          <a:solidFill>
                            <a:srgbClr val="298AE5"/>
                          </a:solidFill>
                          <a:latin typeface="Arial" panose="020B0604020202020204" pitchFamily="34" charset="0"/>
                          <a:ea typeface="+mn-ea"/>
                          <a:cs typeface="Arial" panose="020B0604020202020204" pitchFamily="34" charset="0"/>
                        </a:rPr>
                        <a:t>TRIGGERS</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290467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extLst>
      <p:ext uri="{BB962C8B-B14F-4D97-AF65-F5344CB8AC3E}">
        <p14:creationId xmlns:p14="http://schemas.microsoft.com/office/powerpoint/2010/main" val="25054977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335360" y="3352801"/>
            <a:ext cx="11521280" cy="707886"/>
          </a:xfrm>
          <a:prstGeom prst="rect">
            <a:avLst/>
          </a:prstGeom>
        </p:spPr>
        <p:txBody>
          <a:bodyPr wrap="square">
            <a:spAutoFit/>
          </a:bodyPr>
          <a:lstStyle/>
          <a:p>
            <a:pPr algn="just"/>
            <a:r>
              <a:rPr lang="en-IN" sz="2000" dirty="0">
                <a:latin typeface="Palatino Linotype" panose="02040502050505030304" pitchFamily="18" charset="0"/>
                <a:cs typeface="Segoe UI Light" panose="020B0502040204020203" pitchFamily="34" charset="0"/>
              </a:rPr>
              <a:t>PL/SQL is a procedural language extension to Structured Query Language (SQL). The purpose of PL/SQL is to combine database language and procedural programming language.</a:t>
            </a:r>
          </a:p>
        </p:txBody>
      </p:sp>
    </p:spTree>
    <p:extLst>
      <p:ext uri="{BB962C8B-B14F-4D97-AF65-F5344CB8AC3E}">
        <p14:creationId xmlns:p14="http://schemas.microsoft.com/office/powerpoint/2010/main" val="999257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a:t>
            </a:r>
          </a:p>
          <a:p>
            <a:pPr algn="ctr"/>
            <a:r>
              <a:rPr lang="en-IN" sz="4800" dirty="0">
                <a:solidFill>
                  <a:srgbClr val="DC525C"/>
                </a:solidFill>
                <a:latin typeface="Segoe UI Light" panose="020B0502040204020203" pitchFamily="34" charset="0"/>
                <a:cs typeface="Segoe UI Light" panose="020B0502040204020203" pitchFamily="34" charset="0"/>
              </a:rPr>
              <a:t>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87E69C5-420A-4BB5-9D75-63EDE6D52E76}"/>
              </a:ext>
            </a:extLst>
          </p:cNvPr>
          <p:cNvSpPr/>
          <p:nvPr/>
        </p:nvSpPr>
        <p:spPr>
          <a:xfrm>
            <a:off x="191344" y="260648"/>
            <a:ext cx="11809312" cy="1815882"/>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2">
                    <a:lumMod val="75000"/>
                  </a:schemeClr>
                </a:solidFill>
                <a:latin typeface="Palatino Linotype" panose="02040502050505030304" pitchFamily="18" charset="0"/>
              </a:rPr>
              <a:t>Statements that return a </a:t>
            </a:r>
            <a:r>
              <a:rPr lang="en-IN" b="1" dirty="0">
                <a:solidFill>
                  <a:schemeClr val="tx2">
                    <a:lumMod val="75000"/>
                  </a:schemeClr>
                </a:solidFill>
                <a:latin typeface="Palatino Linotype" panose="02040502050505030304" pitchFamily="18" charset="0"/>
              </a:rPr>
              <a:t>result set </a:t>
            </a:r>
            <a:r>
              <a:rPr lang="en-IN"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dirty="0">
                <a:solidFill>
                  <a:srgbClr val="006C86"/>
                </a:solidFill>
                <a:latin typeface="Palatino Linotype" panose="02040502050505030304" pitchFamily="18" charset="0"/>
              </a:rPr>
              <a:t>SELECT</a:t>
            </a:r>
            <a:r>
              <a:rPr lang="en-IN" dirty="0">
                <a:solidFill>
                  <a:schemeClr val="tx2">
                    <a:lumMod val="75000"/>
                  </a:schemeClr>
                </a:solidFill>
                <a:latin typeface="Palatino Linotype" panose="02040502050505030304" pitchFamily="18" charset="0"/>
              </a:rPr>
              <a:t> statements that do not have an </a:t>
            </a:r>
            <a:r>
              <a:rPr lang="en-IN" dirty="0">
                <a:solidFill>
                  <a:srgbClr val="006C86"/>
                </a:solidFill>
                <a:latin typeface="Palatino Linotype" panose="02040502050505030304" pitchFamily="18" charset="0"/>
              </a:rPr>
              <a:t>INTO</a:t>
            </a:r>
            <a:r>
              <a:rPr lang="en-IN" dirty="0">
                <a:solidFill>
                  <a:schemeClr val="tx2">
                    <a:lumMod val="75000"/>
                  </a:schemeClr>
                </a:solidFill>
                <a:latin typeface="Palatino Linotype" panose="02040502050505030304" pitchFamily="18" charset="0"/>
              </a:rPr>
              <a:t> </a:t>
            </a:r>
            <a:r>
              <a:rPr lang="en-IN" dirty="0">
                <a:solidFill>
                  <a:srgbClr val="006C86"/>
                </a:solidFill>
                <a:latin typeface="Palatino Linotype" panose="02040502050505030304" pitchFamily="18" charset="0"/>
              </a:rPr>
              <a:t>var_list </a:t>
            </a:r>
            <a:r>
              <a:rPr lang="en-IN" dirty="0">
                <a:solidFill>
                  <a:schemeClr val="tx2">
                    <a:lumMod val="75000"/>
                  </a:schemeClr>
                </a:solidFill>
                <a:latin typeface="Palatino Linotype" panose="02040502050505030304" pitchFamily="18" charset="0"/>
              </a:rPr>
              <a:t>clause.</a:t>
            </a:r>
          </a:p>
          <a:p>
            <a:pPr marL="285750" indent="-285750">
              <a:buFont typeface="Arial" panose="020B0604020202020204" pitchFamily="34" charset="0"/>
              <a:buChar char="•"/>
            </a:pPr>
            <a:endParaRPr lang="en-US" sz="800" dirty="0">
              <a:solidFill>
                <a:schemeClr val="tx2">
                  <a:lumMod val="7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2">
                    <a:lumMod val="75000"/>
                  </a:schemeClr>
                </a:solidFill>
                <a:latin typeface="Palatino Linotype" panose="02040502050505030304" pitchFamily="18" charset="0"/>
              </a:rPr>
              <a:t>DDL statements, such as </a:t>
            </a:r>
            <a:r>
              <a:rPr lang="en-US" dirty="0">
                <a:solidFill>
                  <a:srgbClr val="006C86"/>
                </a:solidFill>
                <a:latin typeface="Palatino Linotype" panose="02040502050505030304" pitchFamily="18" charset="0"/>
              </a:rPr>
              <a:t>CREATE</a:t>
            </a:r>
            <a:r>
              <a:rPr lang="en-US" dirty="0">
                <a:solidFill>
                  <a:schemeClr val="tx2">
                    <a:lumMod val="75000"/>
                  </a:schemeClr>
                </a:solidFill>
                <a:latin typeface="Palatino Linotype" panose="02040502050505030304" pitchFamily="18" charset="0"/>
              </a:rPr>
              <a:t>, </a:t>
            </a:r>
            <a:r>
              <a:rPr lang="en-US" dirty="0">
                <a:solidFill>
                  <a:srgbClr val="006C86"/>
                </a:solidFill>
                <a:latin typeface="Palatino Linotype" panose="02040502050505030304" pitchFamily="18" charset="0"/>
              </a:rPr>
              <a:t>ALTER</a:t>
            </a:r>
            <a:r>
              <a:rPr lang="en-US" dirty="0">
                <a:solidFill>
                  <a:schemeClr val="tx2">
                    <a:lumMod val="75000"/>
                  </a:schemeClr>
                </a:solidFill>
                <a:latin typeface="Palatino Linotype" panose="02040502050505030304" pitchFamily="18" charset="0"/>
              </a:rPr>
              <a:t>, and </a:t>
            </a:r>
            <a:r>
              <a:rPr lang="en-US" dirty="0">
                <a:solidFill>
                  <a:srgbClr val="006C86"/>
                </a:solidFill>
                <a:latin typeface="Palatino Linotype" panose="02040502050505030304" pitchFamily="18" charset="0"/>
              </a:rPr>
              <a:t>DROP</a:t>
            </a:r>
            <a:r>
              <a:rPr lang="en-US" dirty="0">
                <a:solidFill>
                  <a:schemeClr val="tx2">
                    <a:lumMod val="75000"/>
                  </a:schemeClr>
                </a:solidFill>
                <a:latin typeface="Palatino Linotype" panose="02040502050505030304" pitchFamily="18" charset="0"/>
              </a:rPr>
              <a:t> etc. are permits STORED PROCEDURES, (</a:t>
            </a:r>
            <a:r>
              <a:rPr lang="en-US" sz="2000" b="1" dirty="0">
                <a:solidFill>
                  <a:srgbClr val="C00000"/>
                </a:solidFill>
                <a:latin typeface="Palatino Linotype" panose="02040502050505030304" pitchFamily="18" charset="0"/>
              </a:rPr>
              <a:t>but not </a:t>
            </a:r>
            <a:r>
              <a:rPr lang="en-US" dirty="0">
                <a:solidFill>
                  <a:schemeClr val="tx2">
                    <a:lumMod val="75000"/>
                  </a:schemeClr>
                </a:solidFill>
                <a:latin typeface="Palatino Linotype" panose="02040502050505030304" pitchFamily="18" charset="0"/>
              </a:rPr>
              <a:t>STORED FUNCTIONS).</a:t>
            </a:r>
            <a:endParaRPr lang="en-IN" dirty="0">
              <a:solidFill>
                <a:schemeClr val="tx2">
                  <a:lumMod val="75000"/>
                </a:schemeClr>
              </a:solidFill>
              <a:latin typeface="Palatino Linotype" panose="02040502050505030304" pitchFamily="18" charset="0"/>
            </a:endParaRPr>
          </a:p>
        </p:txBody>
      </p:sp>
      <p:sp>
        <p:nvSpPr>
          <p:cNvPr id="8" name="TextBox 7">
            <a:extLst>
              <a:ext uri="{FF2B5EF4-FFF2-40B4-BE49-F238E27FC236}">
                <a16:creationId xmlns:a16="http://schemas.microsoft.com/office/drawing/2014/main" id="{C2EEBB75-D77D-4CBB-9F7C-CC85AFDC35F6}"/>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113892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3" name="Rectangle 2"/>
          <p:cNvSpPr/>
          <p:nvPr/>
        </p:nvSpPr>
        <p:spPr>
          <a:xfrm>
            <a:off x="263352" y="692696"/>
            <a:ext cx="1169012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2369880"/>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0077AA"/>
                </a:solidFill>
                <a:latin typeface="Liberation Mono"/>
              </a:rPr>
              <a:t>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endParaRPr lang="en-IN" sz="800" dirty="0">
              <a:solidFill>
                <a:srgbClr val="0077AA"/>
              </a:solidFill>
              <a:latin typeface="Liberation Mono"/>
            </a:endParaRPr>
          </a:p>
          <a:p>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a:p>
            <a:r>
              <a:rPr lang="en-IN" sz="2000" dirty="0">
                <a:solidFill>
                  <a:srgbClr val="0077AA"/>
                </a:solidFill>
                <a:latin typeface="Liberation Mono"/>
              </a:rPr>
              <a:t>DETERMINISTIC</a:t>
            </a:r>
          </a:p>
        </p:txBody>
      </p:sp>
      <p:sp>
        <p:nvSpPr>
          <p:cNvPr id="6" name="Rectangle 5"/>
          <p:cNvSpPr/>
          <p:nvPr/>
        </p:nvSpPr>
        <p:spPr>
          <a:xfrm>
            <a:off x="9876212" y="2708920"/>
            <a:ext cx="2036135" cy="400110"/>
          </a:xfrm>
          <a:prstGeom prst="rect">
            <a:avLst/>
          </a:prstGeom>
          <a:solidFill>
            <a:srgbClr val="DC525C"/>
          </a:solidFill>
        </p:spPr>
        <p:txBody>
          <a:bodyPr wrap="none">
            <a:spAutoFit/>
          </a:bodyPr>
          <a:lstStyle/>
          <a:p>
            <a:r>
              <a:rPr lang="en-IN" sz="2000" dirty="0">
                <a:solidFill>
                  <a:srgbClr val="FFC000"/>
                </a:solidFill>
                <a:latin typeface="Arial" panose="020B0604020202020204" pitchFamily="34" charset="0"/>
                <a:cs typeface="Arial" panose="020B0604020202020204" pitchFamily="34" charset="0"/>
              </a:rPr>
              <a:t>desc mysql.proc</a:t>
            </a:r>
          </a:p>
        </p:txBody>
      </p:sp>
      <p:sp>
        <p:nvSpPr>
          <p:cNvPr id="7" name="Rectangle 6"/>
          <p:cNvSpPr/>
          <p:nvPr/>
        </p:nvSpPr>
        <p:spPr>
          <a:xfrm>
            <a:off x="6591068" y="1890410"/>
            <a:ext cx="5375920"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SELECT * FROM information_schema.parameters </a:t>
            </a:r>
          </a:p>
          <a:p>
            <a:r>
              <a:rPr lang="en-IN" dirty="0">
                <a:latin typeface="Arial" panose="020B0604020202020204" pitchFamily="34" charset="0"/>
                <a:cs typeface="Arial" panose="020B0604020202020204" pitchFamily="34" charset="0"/>
              </a:rPr>
              <a:t>WHERE SPECIFIC_NAME = 'pro1';</a:t>
            </a:r>
          </a:p>
        </p:txBody>
      </p:sp>
      <p:sp>
        <p:nvSpPr>
          <p:cNvPr id="9" name="TextBox 8">
            <a:extLst>
              <a:ext uri="{FF2B5EF4-FFF2-40B4-BE49-F238E27FC236}">
                <a16:creationId xmlns:a16="http://schemas.microsoft.com/office/drawing/2014/main" id="{AF32A960-C42B-437F-AAFB-22E1766A3FC9}"/>
              </a:ext>
            </a:extLst>
          </p:cNvPr>
          <p:cNvSpPr txBox="1"/>
          <p:nvPr/>
        </p:nvSpPr>
        <p:spPr>
          <a:xfrm>
            <a:off x="244244" y="6165304"/>
            <a:ext cx="11618118" cy="707886"/>
          </a:xfrm>
          <a:prstGeom prst="rect">
            <a:avLst/>
          </a:prstGeom>
          <a:noFill/>
        </p:spPr>
        <p:txBody>
          <a:bodyPr wrap="square">
            <a:spAutoFit/>
          </a:bodyPr>
          <a:lstStyle/>
          <a:p>
            <a:r>
              <a:rPr lang="en-IN" sz="2000" b="1" dirty="0">
                <a:latin typeface="Liberation Mono"/>
              </a:rPr>
              <a:t>Parameter</a:t>
            </a:r>
            <a:r>
              <a:rPr lang="en-IN" sz="2000" dirty="0">
                <a:latin typeface="Liberation Mono"/>
              </a:rPr>
              <a:t>: Is an unknown thing. Means it exists but don’t know it. </a:t>
            </a:r>
          </a:p>
          <a:p>
            <a:r>
              <a:rPr lang="en-IN" sz="2000" dirty="0">
                <a:solidFill>
                  <a:srgbClr val="FF0000"/>
                </a:solidFill>
                <a:latin typeface="Liberation Mono"/>
              </a:rPr>
              <a:t>e.g. </a:t>
            </a:r>
            <a:r>
              <a:rPr lang="en-IN" sz="2000" dirty="0">
                <a:latin typeface="Liberation Mono"/>
              </a:rPr>
              <a:t>Blood sugar it exists but we don’t know it.</a:t>
            </a:r>
            <a:endParaRPr lang="en-IN" sz="2000" dirty="0"/>
          </a:p>
        </p:txBody>
      </p:sp>
      <p:sp>
        <p:nvSpPr>
          <p:cNvPr id="10" name="Rectangle 9">
            <a:extLst>
              <a:ext uri="{FF2B5EF4-FFF2-40B4-BE49-F238E27FC236}">
                <a16:creationId xmlns:a16="http://schemas.microsoft.com/office/drawing/2014/main" id="{7427CB8D-6244-44BF-A312-A2C020168846}"/>
              </a:ext>
            </a:extLst>
          </p:cNvPr>
          <p:cNvSpPr/>
          <p:nvPr/>
        </p:nvSpPr>
        <p:spPr>
          <a:xfrm>
            <a:off x="361027" y="40114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1" name="Rectangle 10">
            <a:extLst>
              <a:ext uri="{FF2B5EF4-FFF2-40B4-BE49-F238E27FC236}">
                <a16:creationId xmlns:a16="http://schemas.microsoft.com/office/drawing/2014/main" id="{AB1789F4-D14B-436B-9B95-1FD934D4F8C2}"/>
              </a:ext>
            </a:extLst>
          </p:cNvPr>
          <p:cNvSpPr/>
          <p:nvPr/>
        </p:nvSpPr>
        <p:spPr>
          <a:xfrm>
            <a:off x="6158328" y="3518715"/>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635197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proc_parameter - out | inout param-name type</a:t>
            </a:r>
          </a:p>
        </p:txBody>
      </p:sp>
      <p:sp>
        <p:nvSpPr>
          <p:cNvPr id="3" name="Rectangle 2"/>
          <p:cNvSpPr/>
          <p:nvPr/>
        </p:nvSpPr>
        <p:spPr>
          <a:xfrm>
            <a:off x="263352" y="692696"/>
            <a:ext cx="1169012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3495" y="1419160"/>
            <a:ext cx="9949705" cy="1015663"/>
          </a:xfrm>
          <a:prstGeom prst="rect">
            <a:avLst/>
          </a:prstGeom>
          <a:solidFill>
            <a:schemeClr val="bg1"/>
          </a:solidFill>
        </p:spPr>
        <p:txBody>
          <a:bodyPr wrap="square">
            <a:spAutoFit/>
          </a:bodyPr>
          <a:lstStyle/>
          <a:p>
            <a:r>
              <a:rPr lang="en-IN" sz="2000" dirty="0">
                <a:solidFill>
                  <a:srgbClr val="0077AA"/>
                </a:solidFill>
                <a:latin typeface="Liberation Mono"/>
              </a:rPr>
              <a:t>CREATE PROCEDURE sp_name ([proc_parameter[,...]])</a:t>
            </a:r>
          </a:p>
          <a:p>
            <a:r>
              <a:rPr lang="en-IN" sz="2000" dirty="0">
                <a:solidFill>
                  <a:srgbClr val="FD8603"/>
                </a:solidFill>
                <a:latin typeface="Liberation Mono"/>
              </a:rPr>
              <a:t>proc_parameter:</a:t>
            </a:r>
          </a:p>
          <a:p>
            <a:r>
              <a:rPr lang="en-IN" sz="2000" dirty="0">
                <a:solidFill>
                  <a:srgbClr val="0077AA"/>
                </a:solidFill>
                <a:latin typeface="Liberation Mono"/>
              </a:rPr>
              <a:t>    </a:t>
            </a:r>
            <a:r>
              <a:rPr lang="en-IN" sz="2000" dirty="0">
                <a:solidFill>
                  <a:srgbClr val="FD8603"/>
                </a:solidFill>
                <a:latin typeface="Liberation Mono"/>
              </a:rPr>
              <a:t>[ IN | OUT | INOUT ] param_name type</a:t>
            </a:r>
          </a:p>
        </p:txBody>
      </p:sp>
      <p:sp>
        <p:nvSpPr>
          <p:cNvPr id="12" name="TextBox 11">
            <a:extLst>
              <a:ext uri="{FF2B5EF4-FFF2-40B4-BE49-F238E27FC236}">
                <a16:creationId xmlns:a16="http://schemas.microsoft.com/office/drawing/2014/main" id="{42473276-B36C-41DA-8448-22E4B9842446}"/>
              </a:ext>
            </a:extLst>
          </p:cNvPr>
          <p:cNvSpPr txBox="1"/>
          <p:nvPr/>
        </p:nvSpPr>
        <p:spPr>
          <a:xfrm>
            <a:off x="413494" y="2924944"/>
            <a:ext cx="11155114" cy="166199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algn="just"/>
            <a:endParaRPr lang="en-IN" sz="800" dirty="0">
              <a:latin typeface="Palatino Linotype" panose="02040502050505030304" pitchFamily="18" charset="0"/>
            </a:endParaRPr>
          </a:p>
          <a:p>
            <a:pPr marL="285750" indent="-285750" algn="just">
              <a:buFont typeface="Arial" panose="020B0604020202020204" pitchFamily="34" charset="0"/>
              <a:buChar char="•"/>
            </a:pPr>
            <a:r>
              <a:rPr lang="en-IN" dirty="0">
                <a:latin typeface="Palatino Linotype" panose="02040502050505030304" pitchFamily="18" charset="0"/>
              </a:rPr>
              <a:t>For each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 pass a user-defined variable in the </a:t>
            </a:r>
            <a:r>
              <a:rPr lang="en-IN" b="1" dirty="0">
                <a:latin typeface="Palatino Linotype" panose="02040502050505030304" pitchFamily="18" charset="0"/>
              </a:rPr>
              <a:t>CALL</a:t>
            </a:r>
            <a:r>
              <a:rPr lang="en-IN" dirty="0">
                <a:latin typeface="Palatino Linotype" panose="02040502050505030304" pitchFamily="18" charset="0"/>
              </a:rPr>
              <a:t> statement that invokes the procedure so that you can obtain its value when the procedure returns. If you are calling the procedure from within another stored procedure or function, you can also pass a routine parameter or local routine variable as an </a:t>
            </a:r>
            <a:r>
              <a:rPr lang="en-IN" b="1" dirty="0">
                <a:latin typeface="Palatino Linotype" panose="02040502050505030304" pitchFamily="18" charset="0"/>
              </a:rPr>
              <a:t>OUT</a:t>
            </a:r>
            <a:r>
              <a:rPr lang="en-IN" dirty="0">
                <a:latin typeface="Palatino Linotype" panose="02040502050505030304" pitchFamily="18" charset="0"/>
              </a:rPr>
              <a:t> or </a:t>
            </a:r>
            <a:r>
              <a:rPr lang="en-IN" b="1" dirty="0">
                <a:latin typeface="Palatino Linotype" panose="02040502050505030304" pitchFamily="18" charset="0"/>
              </a:rPr>
              <a:t>INOUT</a:t>
            </a:r>
            <a:r>
              <a:rPr lang="en-IN" dirty="0">
                <a:latin typeface="Palatino Linotype" panose="02040502050505030304" pitchFamily="18" charset="0"/>
              </a:rPr>
              <a:t> parameter.</a:t>
            </a:r>
          </a:p>
        </p:txBody>
      </p:sp>
    </p:spTree>
    <p:extLst>
      <p:ext uri="{BB962C8B-B14F-4D97-AF65-F5344CB8AC3E}">
        <p14:creationId xmlns:p14="http://schemas.microsoft.com/office/powerpoint/2010/main" val="24256441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59" y="4038601"/>
            <a:ext cx="11521279" cy="96853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lnSpc>
                <a:spcPct val="150000"/>
              </a:lnSpc>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335360" y="247472"/>
            <a:ext cx="11521279" cy="923330"/>
          </a:xfrm>
          <a:prstGeom prst="rect">
            <a:avLst/>
          </a:prstGeom>
        </p:spPr>
        <p:txBody>
          <a:bodyPr wrap="square">
            <a:spAutoFit/>
          </a:bodyPr>
          <a:lstStyle/>
          <a:p>
            <a:pPr algn="just"/>
            <a:r>
              <a:rPr lang="en-IN" dirty="0">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spTree>
    <p:extLst>
      <p:ext uri="{BB962C8B-B14F-4D97-AF65-F5344CB8AC3E}">
        <p14:creationId xmlns:p14="http://schemas.microsoft.com/office/powerpoint/2010/main" val="11188650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grpSp>
        <p:nvGrpSpPr>
          <p:cNvPr id="3" name="Group 2"/>
          <p:cNvGrpSpPr/>
          <p:nvPr/>
        </p:nvGrpSpPr>
        <p:grpSpPr>
          <a:xfrm>
            <a:off x="2159769" y="1078468"/>
            <a:ext cx="7627399" cy="4255532"/>
            <a:chOff x="177800" y="914400"/>
            <a:chExt cx="6933999"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701981"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603295"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17025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9642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val="281062840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and function</a:t>
            </a:r>
          </a:p>
        </p:txBody>
      </p:sp>
      <p:sp>
        <p:nvSpPr>
          <p:cNvPr id="6" name="Rectangle 5">
            <a:extLst>
              <a:ext uri="{FF2B5EF4-FFF2-40B4-BE49-F238E27FC236}">
                <a16:creationId xmlns:a16="http://schemas.microsoft.com/office/drawing/2014/main" id="{E9A2D1C9-1561-460B-BE5E-5BB2A50A12A5}"/>
              </a:ext>
            </a:extLst>
          </p:cNvPr>
          <p:cNvSpPr/>
          <p:nvPr/>
        </p:nvSpPr>
        <p:spPr>
          <a:xfrm>
            <a:off x="227348" y="928671"/>
            <a:ext cx="11737304" cy="2800767"/>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can be called directly by SQL statement like select func_name from dual while PROCEDURES cannot.</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A FUNCTION dose  not allow the use of DDL statements (like: create, alter, drop etc.) while PROCEDURE  can.</a:t>
            </a:r>
          </a:p>
        </p:txBody>
      </p:sp>
      <p:sp>
        <p:nvSpPr>
          <p:cNvPr id="7" name="Rectangle 6">
            <a:extLst>
              <a:ext uri="{FF2B5EF4-FFF2-40B4-BE49-F238E27FC236}">
                <a16:creationId xmlns:a16="http://schemas.microsoft.com/office/drawing/2014/main" id="{E154FDA3-6358-4826-A655-B2127B6A1EF6}"/>
              </a:ext>
            </a:extLst>
          </p:cNvPr>
          <p:cNvSpPr/>
          <p:nvPr/>
        </p:nvSpPr>
        <p:spPr>
          <a:xfrm>
            <a:off x="227348" y="4031193"/>
            <a:ext cx="11737304" cy="830997"/>
          </a:xfrm>
          <a:prstGeom prst="rect">
            <a:avLst/>
          </a:prstGeom>
        </p:spPr>
        <p:txBody>
          <a:bodyPr wrap="square">
            <a:spAutoFit/>
          </a:bodyPr>
          <a:lstStyle/>
          <a:p>
            <a:pPr algn="just"/>
            <a:r>
              <a:rPr lang="en-IN" sz="2400" dirty="0">
                <a:solidFill>
                  <a:srgbClr val="0070C0"/>
                </a:solidFill>
                <a:latin typeface="Segoe UI Light" panose="020B0502040204020203" pitchFamily="34" charset="0"/>
                <a:cs typeface="Segoe UI Light" panose="020B0502040204020203" pitchFamily="34" charset="0"/>
              </a:rPr>
              <a:t>The major difference is that UDFs can be used like any other expression within SQL statements, whereas stored procedures must be invoked using the CALL statement.</a:t>
            </a:r>
          </a:p>
        </p:txBody>
      </p:sp>
      <p:sp>
        <p:nvSpPr>
          <p:cNvPr id="8" name="TextBox 7">
            <a:extLst>
              <a:ext uri="{FF2B5EF4-FFF2-40B4-BE49-F238E27FC236}">
                <a16:creationId xmlns:a16="http://schemas.microsoft.com/office/drawing/2014/main" id="{4F29923A-1946-4AD1-AB53-B1F1112C5E6B}"/>
              </a:ext>
            </a:extLst>
          </p:cNvPr>
          <p:cNvSpPr txBox="1"/>
          <p:nvPr/>
        </p:nvSpPr>
        <p:spPr>
          <a:xfrm>
            <a:off x="227348" y="5006206"/>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spTree>
    <p:extLst>
      <p:ext uri="{BB962C8B-B14F-4D97-AF65-F5344CB8AC3E}">
        <p14:creationId xmlns:p14="http://schemas.microsoft.com/office/powerpoint/2010/main" val="33330215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calling procedure from function and contrariwise</a:t>
            </a:r>
          </a:p>
        </p:txBody>
      </p:sp>
      <p:grpSp>
        <p:nvGrpSpPr>
          <p:cNvPr id="16" name="Group 15">
            <a:extLst>
              <a:ext uri="{FF2B5EF4-FFF2-40B4-BE49-F238E27FC236}">
                <a16:creationId xmlns:a16="http://schemas.microsoft.com/office/drawing/2014/main" id="{6BCAFF7B-35C5-415A-B74F-D75DB45F537E}"/>
              </a:ext>
            </a:extLst>
          </p:cNvPr>
          <p:cNvGrpSpPr/>
          <p:nvPr/>
        </p:nvGrpSpPr>
        <p:grpSpPr>
          <a:xfrm>
            <a:off x="551384" y="908720"/>
            <a:ext cx="11017224" cy="5641868"/>
            <a:chOff x="551384" y="1066798"/>
            <a:chExt cx="11017224" cy="5641868"/>
          </a:xfrm>
        </p:grpSpPr>
        <p:sp>
          <p:nvSpPr>
            <p:cNvPr id="2" name="Rectangle 1"/>
            <p:cNvSpPr/>
            <p:nvPr/>
          </p:nvSpPr>
          <p:spPr>
            <a:xfrm>
              <a:off x="551384" y="1066798"/>
              <a:ext cx="11017224" cy="563231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F1() returns varchar(100)</a:t>
              </a:r>
            </a:p>
            <a:p>
              <a:pPr marL="261938"/>
              <a:r>
                <a:rPr lang="en-IN" sz="1800" dirty="0">
                  <a:solidFill>
                    <a:srgbClr val="0077AA"/>
                  </a:solidFill>
                  <a:latin typeface="Liberation Mono"/>
                </a:rPr>
                <a:t>DETERMINISTIC</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call p1(x);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P1(out para1 varchar(100))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669900"/>
                  </a:solidFill>
                  <a:latin typeface="Segoe UI Semilight" panose="020B0402040204020203" pitchFamily="34" charset="0"/>
                  <a:cs typeface="Segoe UI Semilight" panose="020B0402040204020203" pitchFamily="34" charset="0"/>
                </a:rPr>
                <a:t>"Hello World123"</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para1;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grpSp>
          <p:nvGrpSpPr>
            <p:cNvPr id="9" name="Group 8"/>
            <p:cNvGrpSpPr/>
            <p:nvPr/>
          </p:nvGrpSpPr>
          <p:grpSpPr>
            <a:xfrm>
              <a:off x="2919122" y="6117084"/>
              <a:ext cx="2463188" cy="591582"/>
              <a:chOff x="2009383" y="5812286"/>
              <a:chExt cx="2067394" cy="591582"/>
            </a:xfrm>
            <a:noFill/>
          </p:grpSpPr>
          <p:grpSp>
            <p:nvGrpSpPr>
              <p:cNvPr id="6" name="Group 5"/>
              <p:cNvGrpSpPr/>
              <p:nvPr/>
            </p:nvGrpSpPr>
            <p:grpSpPr>
              <a:xfrm>
                <a:off x="2009383" y="5812286"/>
                <a:ext cx="876301" cy="381000"/>
                <a:chOff x="2009384" y="5668052"/>
                <a:chExt cx="876301" cy="381000"/>
              </a:xfrm>
              <a:grpFill/>
            </p:grpSpPr>
            <p:cxnSp>
              <p:nvCxnSpPr>
                <p:cNvPr id="13" name="Straight Connector 12"/>
                <p:cNvCxnSpPr/>
                <p:nvPr/>
              </p:nvCxnSpPr>
              <p:spPr>
                <a:xfrm>
                  <a:off x="2009384" y="5668052"/>
                  <a:ext cx="0" cy="38100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009385" y="6049052"/>
                  <a:ext cx="876300" cy="0"/>
                </a:xfrm>
                <a:prstGeom prst="line">
                  <a:avLst/>
                </a:prstGeom>
                <a:grpFill/>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802227" y="6034536"/>
                <a:ext cx="1274550" cy="369332"/>
              </a:xfrm>
              <a:prstGeom prst="rect">
                <a:avLst/>
              </a:prstGeom>
              <a:grpFill/>
            </p:spPr>
            <p:txBody>
              <a:bodyPr wrap="none" rtlCol="0">
                <a:spAutoFit/>
              </a:bodyPr>
              <a:lstStyle/>
              <a:p>
                <a:r>
                  <a:rPr lang="en-IN" dirty="0">
                    <a:solidFill>
                      <a:srgbClr val="00B050"/>
                    </a:solidFill>
                    <a:latin typeface="Gill Sans MT (Body)"/>
                  </a:rPr>
                  <a:t>This will work</a:t>
                </a:r>
              </a:p>
            </p:txBody>
          </p:sp>
        </p:grpSp>
        <p:grpSp>
          <p:nvGrpSpPr>
            <p:cNvPr id="10" name="Group 9">
              <a:extLst>
                <a:ext uri="{FF2B5EF4-FFF2-40B4-BE49-F238E27FC236}">
                  <a16:creationId xmlns:a16="http://schemas.microsoft.com/office/drawing/2014/main" id="{50589387-586F-4D07-8AA1-43FA9A437145}"/>
                </a:ext>
              </a:extLst>
            </p:cNvPr>
            <p:cNvGrpSpPr/>
            <p:nvPr/>
          </p:nvGrpSpPr>
          <p:grpSpPr>
            <a:xfrm>
              <a:off x="3993696" y="5387072"/>
              <a:ext cx="7430960" cy="646331"/>
              <a:chOff x="3993696" y="5387072"/>
              <a:chExt cx="7430960" cy="646331"/>
            </a:xfrm>
          </p:grpSpPr>
          <p:sp>
            <p:nvSpPr>
              <p:cNvPr id="3" name="Rectangle 2"/>
              <p:cNvSpPr/>
              <p:nvPr/>
            </p:nvSpPr>
            <p:spPr>
              <a:xfrm>
                <a:off x="6662974" y="5387072"/>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1" name="Straight Arrow Connector 10"/>
              <p:cNvCxnSpPr/>
              <p:nvPr/>
            </p:nvCxnSpPr>
            <p:spPr>
              <a:xfrm>
                <a:off x="3993696" y="5682347"/>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2C8475-32E3-403B-B82A-8F932C4C9852}"/>
                </a:ext>
              </a:extLst>
            </p:cNvPr>
            <p:cNvGrpSpPr/>
            <p:nvPr/>
          </p:nvGrpSpPr>
          <p:grpSpPr>
            <a:xfrm>
              <a:off x="3993696" y="2646007"/>
              <a:ext cx="7430960" cy="646331"/>
              <a:chOff x="3993696" y="2646007"/>
              <a:chExt cx="7430960" cy="646331"/>
            </a:xfrm>
          </p:grpSpPr>
          <p:sp>
            <p:nvSpPr>
              <p:cNvPr id="14" name="Rectangle 13"/>
              <p:cNvSpPr/>
              <p:nvPr/>
            </p:nvSpPr>
            <p:spPr>
              <a:xfrm>
                <a:off x="6662974" y="2646007"/>
                <a:ext cx="4761682" cy="646331"/>
              </a:xfrm>
              <a:prstGeom prst="rect">
                <a:avLst/>
              </a:prstGeom>
              <a:noFill/>
            </p:spPr>
            <p:txBody>
              <a:bodyPr wrap="square">
                <a:spAutoFit/>
              </a:bodyPr>
              <a:lstStyle/>
              <a:p>
                <a:r>
                  <a:rPr lang="en-IN" dirty="0">
                    <a:solidFill>
                      <a:srgbClr val="00B050"/>
                    </a:solidFill>
                  </a:rPr>
                  <a:t> # ERROR 1415 (0A000): Not allowed to </a:t>
                </a:r>
              </a:p>
              <a:p>
                <a:r>
                  <a:rPr lang="en-IN" dirty="0">
                    <a:solidFill>
                      <a:srgbClr val="00B050"/>
                    </a:solidFill>
                  </a:rPr>
                  <a:t>    return a result set from a function</a:t>
                </a:r>
              </a:p>
            </p:txBody>
          </p:sp>
          <p:cxnSp>
            <p:nvCxnSpPr>
              <p:cNvPr id="15" name="Straight Arrow Connector 14"/>
              <p:cNvCxnSpPr/>
              <p:nvPr/>
            </p:nvCxnSpPr>
            <p:spPr>
              <a:xfrm>
                <a:off x="3993696" y="2941282"/>
                <a:ext cx="2707623" cy="0"/>
              </a:xfrm>
              <a:prstGeom prst="straightConnector1">
                <a:avLst/>
              </a:prstGeom>
              <a:noFill/>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8601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963402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and call stored procedure</a:t>
            </a:r>
          </a:p>
        </p:txBody>
      </p:sp>
      <p:sp>
        <p:nvSpPr>
          <p:cNvPr id="3" name="Rectangle 2"/>
          <p:cNvSpPr/>
          <p:nvPr/>
        </p:nvSpPr>
        <p:spPr>
          <a:xfrm>
            <a:off x="455787" y="692696"/>
            <a:ext cx="11184829"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are already running mysql, you can execute an SQL script file using the </a:t>
            </a:r>
            <a:r>
              <a:rPr lang="en-IN" b="1" dirty="0">
                <a:latin typeface="Arial" panose="020B0604020202020204" pitchFamily="34" charset="0"/>
                <a:cs typeface="Arial" panose="020B0604020202020204" pitchFamily="34" charset="0"/>
              </a:rPr>
              <a:t>source</a:t>
            </a:r>
            <a:r>
              <a:rPr lang="en-IN" dirty="0">
                <a:latin typeface="Arial" panose="020B0604020202020204" pitchFamily="34" charset="0"/>
                <a:cs typeface="Arial" panose="020B0604020202020204" pitchFamily="34" charset="0"/>
              </a:rPr>
              <a:t> command or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command</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84881" y="1484784"/>
            <a:ext cx="10900469" cy="769441"/>
          </a:xfrm>
          <a:prstGeom prst="rect">
            <a:avLst/>
          </a:prstGeom>
          <a:solidFill>
            <a:schemeClr val="bg1"/>
          </a:solidFill>
        </p:spPr>
        <p:txBody>
          <a:bodyPr wrap="square">
            <a:spAutoFit/>
          </a:bodyPr>
          <a:lstStyle/>
          <a:p>
            <a:r>
              <a:rPr lang="en-IN" dirty="0">
                <a:solidFill>
                  <a:srgbClr val="0077AA"/>
                </a:solidFill>
                <a:latin typeface="Liberation Mono"/>
              </a:rPr>
              <a:t>source </a:t>
            </a:r>
            <a:r>
              <a:rPr lang="en-IN" i="1" dirty="0">
                <a:solidFill>
                  <a:srgbClr val="000000"/>
                </a:solidFill>
                <a:latin typeface="Liberation Mono"/>
              </a:rPr>
              <a:t>file_name.sql</a:t>
            </a:r>
          </a:p>
          <a:p>
            <a:endParaRPr lang="en-IN" sz="800" dirty="0">
              <a:solidFill>
                <a:srgbClr val="0077AA"/>
              </a:solidFill>
              <a:latin typeface="Liberation Mono"/>
            </a:endParaRPr>
          </a:p>
          <a:p>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1383" y="2494637"/>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55787" y="3513782"/>
            <a:ext cx="11184829"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CALL statement invokes a stored procedure that was defined previously with CREATE PROCEDURE. Stored procedures that take no arguments can be invoked without parentheses. That is, CALL sp_name and CALL sp_name() are equivalent.</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551383" y="5662989"/>
            <a:ext cx="10995255" cy="646331"/>
          </a:xfrm>
          <a:prstGeom prst="rect">
            <a:avLst/>
          </a:prstGeom>
          <a:solidFill>
            <a:schemeClr val="accent3">
              <a:lumMod val="20000"/>
              <a:lumOff val="80000"/>
            </a:schemeClr>
          </a:solidFill>
        </p:spPr>
        <p:txBody>
          <a:bodyPr wrap="square">
            <a:spAutoFit/>
          </a:bodyPr>
          <a:lstStyle/>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a:p>
            <a:r>
              <a:rPr lang="en-IN" dirty="0">
                <a:solidFill>
                  <a:srgbClr val="006C86"/>
                </a:solidFill>
                <a:latin typeface="Liberation Mono"/>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1383" y="4646121"/>
            <a:ext cx="5687201" cy="769441"/>
          </a:xfrm>
          <a:prstGeom prst="rect">
            <a:avLst/>
          </a:prstGeom>
        </p:spPr>
        <p:txBody>
          <a:bodyPr wrap="square">
            <a:spAutoFit/>
          </a:bodyPr>
          <a:lstStyle/>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a:p>
            <a:endParaRPr lang="en-IN" sz="800" dirty="0">
              <a:solidFill>
                <a:srgbClr val="999999"/>
              </a:solidFill>
              <a:latin typeface="Liberation Mono"/>
            </a:endParaRPr>
          </a:p>
          <a:p>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val="203966268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371364" y="3225969"/>
            <a:ext cx="11449272" cy="1015663"/>
          </a:xfrm>
          <a:prstGeom prst="rect">
            <a:avLst/>
          </a:prstGeom>
          <a:noFill/>
        </p:spPr>
        <p:txBody>
          <a:bodyPr wrap="square">
            <a:spAutoFit/>
          </a:bodyPr>
          <a:lstStyle/>
          <a:p>
            <a:pPr algn="just"/>
            <a:r>
              <a:rPr lang="en-IN" sz="2000" dirty="0">
                <a:latin typeface="Palatino Linotype" panose="02040502050505030304" pitchFamily="18" charset="0"/>
                <a:cs typeface="Arial" panose="020B0604020202020204"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spTree>
    <p:extLst>
      <p:ext uri="{BB962C8B-B14F-4D97-AF65-F5344CB8AC3E}">
        <p14:creationId xmlns:p14="http://schemas.microsoft.com/office/powerpoint/2010/main" val="179702557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077888" y="2636912"/>
            <a:ext cx="10036224"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1384" y="4289028"/>
            <a:ext cx="11089232" cy="2308324"/>
          </a:xfrm>
          <a:prstGeom prst="rect">
            <a:avLst/>
          </a:prstGeom>
          <a:noFill/>
        </p:spPr>
        <p:txBody>
          <a:bodyPr wrap="square">
            <a:spAutoFit/>
          </a:bodyPr>
          <a:lstStyle/>
          <a:p>
            <a:pPr algn="just"/>
            <a:r>
              <a:rPr lang="en-IN" sz="2200" dirty="0">
                <a:latin typeface="Palatino Linotype" panose="02040502050505030304" pitchFamily="18" charset="0"/>
                <a:cs typeface="Arial" panose="020B0604020202020204" pitchFamily="34" charset="0"/>
              </a:rPr>
              <a:t>A compound statement is a block that can contain:</a:t>
            </a:r>
          </a:p>
          <a:p>
            <a:pPr algn="just"/>
            <a:endParaRPr lang="en-IN" sz="200" dirty="0">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other blocks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variables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cursors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declarations of exception handlers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compound statements</a:t>
            </a:r>
          </a:p>
          <a:p>
            <a:pPr marL="342900" indent="-342900" algn="just">
              <a:buFont typeface="Arial" panose="020B0604020202020204" pitchFamily="34" charset="0"/>
              <a:buChar char="•"/>
            </a:pPr>
            <a:r>
              <a:rPr lang="en-IN" sz="2000" dirty="0">
                <a:solidFill>
                  <a:srgbClr val="006C86"/>
                </a:solidFill>
                <a:latin typeface="Palatino Linotype" panose="02040502050505030304" pitchFamily="18" charset="0"/>
                <a:cs typeface="Arial" panose="020B0604020202020204" pitchFamily="34" charset="0"/>
              </a:rPr>
              <a:t>flow control constructs such as loops and conditional tests</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id="{156EF34E-4EDC-478C-A30C-4560F43935D5}"/>
              </a:ext>
            </a:extLst>
          </p:cNvPr>
          <p:cNvSpPr/>
          <p:nvPr/>
        </p:nvSpPr>
        <p:spPr>
          <a:xfrm>
            <a:off x="577845" y="260648"/>
            <a:ext cx="4942091"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42266D04-809B-41C7-BD10-8AAA2350448F}"/>
              </a:ext>
            </a:extLst>
          </p:cNvPr>
          <p:cNvSpPr/>
          <p:nvPr/>
        </p:nvSpPr>
        <p:spPr>
          <a:xfrm>
            <a:off x="6047980" y="260648"/>
            <a:ext cx="5808660" cy="261610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INT</a:t>
            </a:r>
          </a:p>
          <a:p>
            <a:r>
              <a:rPr lang="en-IN" dirty="0">
                <a:solidFill>
                  <a:srgbClr val="0077AA"/>
                </a:solidFill>
                <a:latin typeface="Liberation Mono"/>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1980851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begin ... end</a:t>
            </a:r>
          </a:p>
        </p:txBody>
      </p:sp>
      <p:sp>
        <p:nvSpPr>
          <p:cNvPr id="3" name="Rectangle 2"/>
          <p:cNvSpPr/>
          <p:nvPr/>
        </p:nvSpPr>
        <p:spPr>
          <a:xfrm>
            <a:off x="407368" y="838200"/>
            <a:ext cx="11305256"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07368" y="2570890"/>
            <a:ext cx="8763000" cy="2554545"/>
          </a:xfrm>
          <a:prstGeom prst="rect">
            <a:avLst/>
          </a:prstGeom>
          <a:solidFill>
            <a:schemeClr val="bg1"/>
          </a:solidFill>
        </p:spPr>
        <p:txBody>
          <a:bodyPr wrap="square">
            <a:spAutoFit/>
          </a:bodyPr>
          <a:lstStyle/>
          <a:p>
            <a:r>
              <a:rPr lang="en-IN" sz="2000" dirty="0">
                <a:solidFill>
                  <a:srgbClr val="0077AA"/>
                </a:solidFill>
                <a:latin typeface="Liberation Mono"/>
              </a:rPr>
              <a:t>[begin_label:] BEGIN</a:t>
            </a:r>
          </a:p>
          <a:p>
            <a:r>
              <a:rPr lang="en-IN" sz="2000" dirty="0">
                <a:solidFill>
                  <a:srgbClr val="0077AA"/>
                </a:solidFill>
                <a:latin typeface="Liberation Mono"/>
              </a:rPr>
              <a:t>   </a:t>
            </a:r>
          </a:p>
          <a:p>
            <a:r>
              <a:rPr lang="en-IN" sz="2000" dirty="0">
                <a:solidFill>
                  <a:srgbClr val="0077AA"/>
                </a:solidFill>
                <a:latin typeface="Liberation Mono"/>
              </a:rPr>
              <a:t>     [statement_list]</a:t>
            </a:r>
          </a:p>
          <a:p>
            <a:r>
              <a:rPr lang="en-IN" sz="2000" dirty="0">
                <a:solidFill>
                  <a:srgbClr val="0077AA"/>
                </a:solidFill>
                <a:latin typeface="Liberation Mono"/>
              </a:rPr>
              <a:t>     . . . . .</a:t>
            </a:r>
          </a:p>
          <a:p>
            <a:r>
              <a:rPr lang="en-IN" sz="2000" dirty="0">
                <a:solidFill>
                  <a:srgbClr val="0077AA"/>
                </a:solidFill>
                <a:latin typeface="Liberation Mono"/>
              </a:rPr>
              <a:t>     . . . . .</a:t>
            </a:r>
          </a:p>
          <a:p>
            <a:r>
              <a:rPr lang="en-IN" sz="2000" dirty="0">
                <a:solidFill>
                  <a:srgbClr val="0077AA"/>
                </a:solidFill>
                <a:latin typeface="Liberation Mono"/>
              </a:rPr>
              <a:t>     . . . . .</a:t>
            </a:r>
          </a:p>
          <a:p>
            <a:endParaRPr lang="en-IN" sz="2000" dirty="0">
              <a:solidFill>
                <a:srgbClr val="0077AA"/>
              </a:solidFill>
              <a:latin typeface="Liberation Mono"/>
            </a:endParaRPr>
          </a:p>
          <a:p>
            <a:r>
              <a:rPr lang="en-IN" sz="2000" dirty="0">
                <a:solidFill>
                  <a:srgbClr val="0077AA"/>
                </a:solidFill>
                <a:latin typeface="Liberation Mono"/>
              </a:rPr>
              <a:t>END [end_label]</a:t>
            </a:r>
          </a:p>
        </p:txBody>
      </p:sp>
      <p:sp>
        <p:nvSpPr>
          <p:cNvPr id="6" name="TextBox 5">
            <a:extLst>
              <a:ext uri="{FF2B5EF4-FFF2-40B4-BE49-F238E27FC236}">
                <a16:creationId xmlns:a16="http://schemas.microsoft.com/office/drawing/2014/main" id="{87A349F8-DD82-4E14-A6A9-CB7806A61976}"/>
              </a:ext>
            </a:extLst>
          </p:cNvPr>
          <p:cNvSpPr txBox="1"/>
          <p:nvPr/>
        </p:nvSpPr>
        <p:spPr>
          <a:xfrm>
            <a:off x="4795233" y="2903453"/>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69278079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45775266"/>
              </p:ext>
            </p:extLst>
          </p:nvPr>
        </p:nvGraphicFramePr>
        <p:xfrm>
          <a:off x="7464152" y="730622"/>
          <a:ext cx="4680520" cy="426720"/>
        </p:xfrm>
        <a:graphic>
          <a:graphicData uri="http://schemas.openxmlformats.org/drawingml/2006/table">
            <a:tbl>
              <a:tblPr/>
              <a:tblGrid>
                <a:gridCol w="4680520">
                  <a:extLst>
                    <a:ext uri="{9D8B030D-6E8A-4147-A177-3AD203B41FA5}">
                      <a16:colId xmlns:a16="http://schemas.microsoft.com/office/drawing/2014/main" val="20000"/>
                    </a:ext>
                  </a:extLst>
                </a:gridCol>
              </a:tblGrid>
              <a:tr h="0">
                <a:tc>
                  <a:txBody>
                    <a:bodyPr/>
                    <a:lstStyle/>
                    <a:p>
                      <a:pPr algn="l" fontAlgn="t" latinLnBrk="1"/>
                      <a:r>
                        <a:rPr lang="en-IN" sz="2200" dirty="0">
                          <a:solidFill>
                            <a:srgbClr val="FECF84"/>
                          </a:solidFill>
                          <a:effectLst/>
                          <a:latin typeface="inherit"/>
                        </a:rPr>
                        <a:t>DECLARE</a:t>
                      </a:r>
                      <a:r>
                        <a:rPr lang="en-IN" sz="2200" dirty="0">
                          <a:solidFill>
                            <a:srgbClr val="82ADC9"/>
                          </a:solidFill>
                          <a:effectLst/>
                          <a:latin typeface="inherit"/>
                        </a:rPr>
                        <a:t> </a:t>
                      </a:r>
                      <a:r>
                        <a:rPr lang="en-IN" sz="2200" dirty="0">
                          <a:solidFill>
                            <a:srgbClr val="FFFFFF"/>
                          </a:solidFill>
                          <a:effectLst/>
                          <a:latin typeface="inherit"/>
                        </a:rPr>
                        <a:t>variable_name</a:t>
                      </a:r>
                      <a:r>
                        <a:rPr lang="en-IN" sz="2200" dirty="0">
                          <a:solidFill>
                            <a:srgbClr val="82ADC9"/>
                          </a:solidFill>
                          <a:effectLst/>
                          <a:latin typeface="inherit"/>
                        </a:rPr>
                        <a:t> </a:t>
                      </a:r>
                      <a:r>
                        <a:rPr lang="en-IN" sz="2200" dirty="0">
                          <a:solidFill>
                            <a:srgbClr val="FFFFFF"/>
                          </a:solidFill>
                          <a:effectLst/>
                          <a:latin typeface="inherit"/>
                        </a:rPr>
                        <a:t>datatype(size)</a:t>
                      </a:r>
                    </a:p>
                  </a:txBody>
                  <a:tcPr>
                    <a:lnL>
                      <a:noFill/>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9865096" y="188640"/>
            <a:ext cx="2279576" cy="369332"/>
          </a:xfrm>
          <a:prstGeom prst="rect">
            <a:avLst/>
          </a:prstGeom>
        </p:spPr>
        <p:txBody>
          <a:bodyPr wrap="square">
            <a:spAutoFit/>
          </a:bodyPr>
          <a:lstStyle/>
          <a:p>
            <a:r>
              <a:rPr lang="en-IN" dirty="0">
                <a:solidFill>
                  <a:srgbClr val="000000"/>
                </a:solidFill>
                <a:latin typeface="Open Sans"/>
              </a:rPr>
              <a:t>Declaring variables</a:t>
            </a:r>
          </a:p>
        </p:txBody>
      </p:sp>
      <p:sp>
        <p:nvSpPr>
          <p:cNvPr id="7" name="Rectangle 6"/>
          <p:cNvSpPr/>
          <p:nvPr/>
        </p:nvSpPr>
        <p:spPr>
          <a:xfrm>
            <a:off x="9840416" y="1324071"/>
            <a:ext cx="2304256" cy="369332"/>
          </a:xfrm>
          <a:prstGeom prst="rect">
            <a:avLst/>
          </a:prstGeom>
        </p:spPr>
        <p:txBody>
          <a:bodyPr wrap="square">
            <a:spAutoFit/>
          </a:bodyPr>
          <a:lstStyle/>
          <a:p>
            <a:r>
              <a:rPr lang="en-IN" dirty="0">
                <a:solidFill>
                  <a:srgbClr val="000000"/>
                </a:solidFill>
                <a:latin typeface="Open Sans"/>
              </a:rPr>
              <a:t>Assigning variables</a:t>
            </a:r>
          </a:p>
        </p:txBody>
      </p:sp>
      <p:graphicFrame>
        <p:nvGraphicFramePr>
          <p:cNvPr id="8" name="Table 7"/>
          <p:cNvGraphicFramePr>
            <a:graphicFrameLocks noGrp="1"/>
          </p:cNvGraphicFramePr>
          <p:nvPr>
            <p:extLst>
              <p:ext uri="{D42A27DB-BD31-4B8C-83A1-F6EECF244321}">
                <p14:modId xmlns:p14="http://schemas.microsoft.com/office/powerpoint/2010/main" val="1537851283"/>
              </p:ext>
            </p:extLst>
          </p:nvPr>
        </p:nvGraphicFramePr>
        <p:xfrm>
          <a:off x="7990590" y="1766899"/>
          <a:ext cx="4154082" cy="640080"/>
        </p:xfrm>
        <a:graphic>
          <a:graphicData uri="http://schemas.openxmlformats.org/drawingml/2006/table">
            <a:tbl>
              <a:tblPr/>
              <a:tblGrid>
                <a:gridCol w="208280">
                  <a:extLst>
                    <a:ext uri="{9D8B030D-6E8A-4147-A177-3AD203B41FA5}">
                      <a16:colId xmlns:a16="http://schemas.microsoft.com/office/drawing/2014/main" val="20000"/>
                    </a:ext>
                  </a:extLst>
                </a:gridCol>
                <a:gridCol w="3945802">
                  <a:extLst>
                    <a:ext uri="{9D8B030D-6E8A-4147-A177-3AD203B41FA5}">
                      <a16:colId xmlns:a16="http://schemas.microsoft.com/office/drawing/2014/main" val="20001"/>
                    </a:ext>
                  </a:extLst>
                </a:gridCol>
              </a:tblGrid>
              <a:tr h="640080">
                <a:tc>
                  <a:txBody>
                    <a:bodyPr/>
                    <a:lstStyle/>
                    <a:p>
                      <a:pPr algn="ctr" fontAlgn="t"/>
                      <a:r>
                        <a:rPr lang="en-IN" dirty="0">
                          <a:solidFill>
                            <a:srgbClr val="666666"/>
                          </a:solidFill>
                          <a:effectLst/>
                          <a:latin typeface="inherit"/>
                        </a:rPr>
                        <a:t>1</a:t>
                      </a:r>
                    </a:p>
                    <a:p>
                      <a:pPr algn="ctr" fontAlgn="t"/>
                      <a:r>
                        <a:rPr lang="en-IN" dirty="0">
                          <a:solidFill>
                            <a:srgbClr val="666666"/>
                          </a:solidFill>
                          <a:effectLst/>
                          <a:latin typeface="inherit"/>
                        </a:rPr>
                        <a:t>2</a:t>
                      </a:r>
                    </a:p>
                  </a:txBody>
                  <a:tcPr>
                    <a:lnL>
                      <a:noFill/>
                    </a:lnL>
                    <a:lnR w="9525" cap="flat" cmpd="sng" algn="ctr">
                      <a:solidFill>
                        <a:srgbClr val="333333"/>
                      </a:solidFill>
                      <a:prstDash val="solid"/>
                      <a:round/>
                      <a:headEnd type="none" w="med" len="med"/>
                      <a:tailEnd type="none" w="med" len="med"/>
                    </a:lnR>
                    <a:lnT>
                      <a:noFill/>
                    </a:lnT>
                    <a:lnB>
                      <a:noFill/>
                    </a:lnB>
                    <a:solidFill>
                      <a:srgbClr val="343434"/>
                    </a:solidFill>
                  </a:tcPr>
                </a:tc>
                <a:tc>
                  <a:txBody>
                    <a:bodyPr/>
                    <a:lstStyle/>
                    <a:p>
                      <a:pPr algn="l" fontAlgn="t" latinLnBrk="1"/>
                      <a:r>
                        <a:rPr lang="en-IN" dirty="0">
                          <a:solidFill>
                            <a:srgbClr val="FECF84"/>
                          </a:solidFill>
                          <a:effectLst/>
                          <a:latin typeface="inherit"/>
                        </a:rPr>
                        <a:t>DECLARE</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ECF84"/>
                          </a:solidFill>
                          <a:effectLst/>
                          <a:latin typeface="inherit"/>
                        </a:rPr>
                        <a:t>INT</a:t>
                      </a:r>
                      <a:r>
                        <a:rPr lang="en-IN" dirty="0">
                          <a:solidFill>
                            <a:srgbClr val="FFFFFF"/>
                          </a:solidFill>
                          <a:effectLst/>
                          <a:latin typeface="inherit"/>
                        </a:rPr>
                        <a:t>;</a:t>
                      </a:r>
                    </a:p>
                    <a:p>
                      <a:pPr algn="l" fontAlgn="t" latinLnBrk="1"/>
                      <a:r>
                        <a:rPr lang="en-IN" dirty="0">
                          <a:solidFill>
                            <a:srgbClr val="FECF84"/>
                          </a:solidFill>
                          <a:effectLst/>
                          <a:latin typeface="inherit"/>
                        </a:rPr>
                        <a:t>SET</a:t>
                      </a:r>
                      <a:r>
                        <a:rPr lang="en-IN" dirty="0">
                          <a:solidFill>
                            <a:srgbClr val="82ADC9"/>
                          </a:solidFill>
                          <a:effectLst/>
                          <a:latin typeface="inherit"/>
                        </a:rPr>
                        <a:t> </a:t>
                      </a:r>
                      <a:r>
                        <a:rPr lang="en-IN" dirty="0">
                          <a:solidFill>
                            <a:srgbClr val="FFFFFF"/>
                          </a:solidFill>
                          <a:effectLst/>
                          <a:latin typeface="inherit"/>
                        </a:rPr>
                        <a:t>z</a:t>
                      </a:r>
                      <a:r>
                        <a:rPr lang="en-IN" dirty="0">
                          <a:solidFill>
                            <a:srgbClr val="82ADC9"/>
                          </a:solidFill>
                          <a:effectLst/>
                          <a:latin typeface="inherit"/>
                        </a:rPr>
                        <a:t> </a:t>
                      </a:r>
                      <a:r>
                        <a:rPr lang="en-IN" dirty="0">
                          <a:solidFill>
                            <a:srgbClr val="FFFFFF"/>
                          </a:solidFill>
                          <a:effectLst/>
                          <a:latin typeface="inherit"/>
                        </a:rPr>
                        <a:t>=</a:t>
                      </a:r>
                      <a:r>
                        <a:rPr lang="en-IN" dirty="0">
                          <a:solidFill>
                            <a:srgbClr val="82ADC9"/>
                          </a:solidFill>
                          <a:effectLst/>
                          <a:latin typeface="inherit"/>
                        </a:rPr>
                        <a:t> </a:t>
                      </a:r>
                      <a:r>
                        <a:rPr lang="en-IN" dirty="0">
                          <a:solidFill>
                            <a:srgbClr val="FFFFFF"/>
                          </a:solidFill>
                          <a:effectLst/>
                          <a:latin typeface="inherit"/>
                        </a:rPr>
                        <a:t>10;</a:t>
                      </a:r>
                    </a:p>
                  </a:txBody>
                  <a:tcPr>
                    <a:lnL w="9525" cap="flat" cmpd="sng" algn="ctr">
                      <a:solidFill>
                        <a:srgbClr val="333333"/>
                      </a:solidFill>
                      <a:prstDash val="solid"/>
                      <a:round/>
                      <a:headEnd type="none" w="med" len="med"/>
                      <a:tailEnd type="none" w="med" len="med"/>
                    </a:lnL>
                    <a:lnR>
                      <a:noFill/>
                    </a:lnR>
                    <a:lnT>
                      <a:noFill/>
                    </a:lnT>
                    <a:lnB>
                      <a:noFill/>
                    </a:lnB>
                    <a:solidFill>
                      <a:srgbClr val="2D2D2D"/>
                    </a:solidFill>
                  </a:tcPr>
                </a:tc>
                <a:extLst>
                  <a:ext uri="{0D108BD9-81ED-4DB2-BD59-A6C34878D82A}">
                    <a16:rowId xmlns:a16="http://schemas.microsoft.com/office/drawing/2014/main" val="10000"/>
                  </a:ext>
                </a:extLst>
              </a:tr>
            </a:tbl>
          </a:graphicData>
        </a:graphic>
      </p:graphicFrame>
      <p:graphicFrame>
        <p:nvGraphicFramePr>
          <p:cNvPr id="10" name="Table 10">
            <a:extLst>
              <a:ext uri="{FF2B5EF4-FFF2-40B4-BE49-F238E27FC236}">
                <a16:creationId xmlns:a16="http://schemas.microsoft.com/office/drawing/2014/main" id="{3F172B1E-4033-426E-BFBA-4A88D0906D67}"/>
              </a:ext>
            </a:extLst>
          </p:cNvPr>
          <p:cNvGraphicFramePr>
            <a:graphicFrameLocks noGrp="1"/>
          </p:cNvGraphicFramePr>
          <p:nvPr>
            <p:extLst>
              <p:ext uri="{D42A27DB-BD31-4B8C-83A1-F6EECF244321}">
                <p14:modId xmlns:p14="http://schemas.microsoft.com/office/powerpoint/2010/main" val="2766702920"/>
              </p:ext>
            </p:extLst>
          </p:nvPr>
        </p:nvGraphicFramePr>
        <p:xfrm>
          <a:off x="335360" y="813832"/>
          <a:ext cx="3762215" cy="1463040"/>
        </p:xfrm>
        <a:graphic>
          <a:graphicData uri="http://schemas.openxmlformats.org/drawingml/2006/table">
            <a:tbl>
              <a:tblPr firstRow="1" bandRow="1">
                <a:tableStyleId>{BDBED569-4797-4DF1-A0F4-6AAB3CD982D8}</a:tableStyleId>
              </a:tblPr>
              <a:tblGrid>
                <a:gridCol w="451466">
                  <a:extLst>
                    <a:ext uri="{9D8B030D-6E8A-4147-A177-3AD203B41FA5}">
                      <a16:colId xmlns:a16="http://schemas.microsoft.com/office/drawing/2014/main" val="1380068625"/>
                    </a:ext>
                  </a:extLst>
                </a:gridCol>
                <a:gridCol w="3310749">
                  <a:extLst>
                    <a:ext uri="{9D8B030D-6E8A-4147-A177-3AD203B41FA5}">
                      <a16:colId xmlns:a16="http://schemas.microsoft.com/office/drawing/2014/main" val="4212706371"/>
                    </a:ext>
                  </a:extLst>
                </a:gridCol>
              </a:tblGrid>
              <a:tr h="370840">
                <a:tc>
                  <a:txBody>
                    <a:bodyPr/>
                    <a:lstStyle/>
                    <a:p>
                      <a:r>
                        <a:rPr lang="en-US" sz="1800" b="0" kern="1200" dirty="0">
                          <a:solidFill>
                            <a:srgbClr val="006C86"/>
                          </a:solidFill>
                          <a:latin typeface="Palatino Linotype" panose="02040502050505030304" pitchFamily="18" charset="0"/>
                          <a:ea typeface="+mn-ea"/>
                          <a:cs typeface="+mn-cs"/>
                        </a:rPr>
                        <a:t>1.</a:t>
                      </a:r>
                    </a:p>
                    <a:p>
                      <a:r>
                        <a:rPr lang="en-US" sz="1800" b="0" kern="1200" dirty="0">
                          <a:solidFill>
                            <a:srgbClr val="006C86"/>
                          </a:solidFill>
                          <a:latin typeface="Palatino Linotype" panose="02040502050505030304" pitchFamily="18" charset="0"/>
                          <a:ea typeface="+mn-ea"/>
                          <a:cs typeface="+mn-cs"/>
                        </a:rPr>
                        <a:t> </a:t>
                      </a:r>
                    </a:p>
                    <a:p>
                      <a:endParaRPr lang="en-US" sz="1800" b="0" kern="1200" dirty="0">
                        <a:solidFill>
                          <a:srgbClr val="006C86"/>
                        </a:solidFill>
                        <a:latin typeface="Palatino Linotype" panose="02040502050505030304" pitchFamily="18" charset="0"/>
                        <a:ea typeface="+mn-ea"/>
                        <a:cs typeface="+mn-cs"/>
                      </a:endParaRPr>
                    </a:p>
                    <a:p>
                      <a:r>
                        <a:rPr lang="en-US" sz="1800" b="0" kern="1200" dirty="0">
                          <a:solidFill>
                            <a:srgbClr val="006C86"/>
                          </a:solidFill>
                          <a:latin typeface="Palatino Linotype" panose="02040502050505030304" pitchFamily="18" charset="0"/>
                          <a:ea typeface="+mn-ea"/>
                          <a:cs typeface="+mn-cs"/>
                        </a:rPr>
                        <a:t>2.</a:t>
                      </a:r>
                    </a:p>
                    <a:p>
                      <a:endParaRPr lang="en-IN" sz="18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800" b="0" kern="1200" dirty="0">
                          <a:solidFill>
                            <a:srgbClr val="006C86"/>
                          </a:solidFill>
                          <a:latin typeface="Palatino Linotype" panose="02040502050505030304" pitchFamily="18" charset="0"/>
                          <a:ea typeface="+mn-ea"/>
                          <a:cs typeface="+mn-cs"/>
                        </a:rPr>
                        <a:t>declare x INT DEFAULT 0;</a:t>
                      </a:r>
                    </a:p>
                    <a:p>
                      <a:pPr algn="l" fontAlgn="t" latinLnBrk="1"/>
                      <a:r>
                        <a:rPr lang="en-IN" sz="1800" b="0" kern="1200" dirty="0">
                          <a:solidFill>
                            <a:srgbClr val="006C86"/>
                          </a:solidFill>
                          <a:latin typeface="Palatino Linotype" panose="02040502050505030304" pitchFamily="18" charset="0"/>
                          <a:ea typeface="+mn-ea"/>
                          <a:cs typeface="+mn-cs"/>
                        </a:rPr>
                        <a:t>SET x := 10;</a:t>
                      </a:r>
                    </a:p>
                    <a:p>
                      <a:endParaRPr lang="en-IN" sz="1800" b="0" kern="1200" dirty="0">
                        <a:solidFill>
                          <a:srgbClr val="006C86"/>
                        </a:solidFill>
                        <a:latin typeface="Palatino Linotype" panose="02040502050505030304" pitchFamily="18" charset="0"/>
                        <a:ea typeface="+mn-ea"/>
                        <a:cs typeface="+mn-cs"/>
                      </a:endParaRPr>
                    </a:p>
                    <a:p>
                      <a:pPr algn="l" fontAlgn="t" latinLnBrk="1"/>
                      <a:r>
                        <a:rPr lang="en-IN" sz="1800" b="0" kern="1200" dirty="0">
                          <a:solidFill>
                            <a:srgbClr val="006C86"/>
                          </a:solidFill>
                          <a:latin typeface="Palatino Linotype" panose="02040502050505030304" pitchFamily="18" charset="0"/>
                          <a:ea typeface="+mn-ea"/>
                          <a:cs typeface="+mn-cs"/>
                        </a:rPr>
                        <a:t>declare y INT;</a:t>
                      </a:r>
                    </a:p>
                    <a:p>
                      <a:pPr algn="l" fontAlgn="t" latinLnBrk="1"/>
                      <a:r>
                        <a:rPr lang="en-IN" sz="18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val="485078474"/>
                  </a:ext>
                </a:extLst>
              </a:tr>
            </a:tbl>
          </a:graphicData>
        </a:graphic>
      </p:graphicFrame>
      <p:graphicFrame>
        <p:nvGraphicFramePr>
          <p:cNvPr id="12" name="Table 11">
            <a:extLst>
              <a:ext uri="{FF2B5EF4-FFF2-40B4-BE49-F238E27FC236}">
                <a16:creationId xmlns:a16="http://schemas.microsoft.com/office/drawing/2014/main" id="{B49C3EEB-4DB9-432E-8F3C-A19C6AA9D636}"/>
              </a:ext>
            </a:extLst>
          </p:cNvPr>
          <p:cNvGraphicFramePr>
            <a:graphicFrameLocks noGrp="1"/>
          </p:cNvGraphicFramePr>
          <p:nvPr>
            <p:extLst>
              <p:ext uri="{D42A27DB-BD31-4B8C-83A1-F6EECF244321}">
                <p14:modId xmlns:p14="http://schemas.microsoft.com/office/powerpoint/2010/main" val="1115958814"/>
              </p:ext>
            </p:extLst>
          </p:nvPr>
        </p:nvGraphicFramePr>
        <p:xfrm>
          <a:off x="245553" y="258276"/>
          <a:ext cx="7938679" cy="396240"/>
        </p:xfrm>
        <a:graphic>
          <a:graphicData uri="http://schemas.openxmlformats.org/drawingml/2006/table">
            <a:tbl>
              <a:tblPr/>
              <a:tblGrid>
                <a:gridCol w="7938679">
                  <a:extLst>
                    <a:ext uri="{9D8B030D-6E8A-4147-A177-3AD203B41FA5}">
                      <a16:colId xmlns:a16="http://schemas.microsoft.com/office/drawing/2014/main"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88C4D779-39FC-4B32-8EA9-DD5BE4BF17F1}"/>
              </a:ext>
            </a:extLst>
          </p:cNvPr>
          <p:cNvSpPr txBox="1">
            <a:spLocks/>
          </p:cNvSpPr>
          <p:nvPr/>
        </p:nvSpPr>
        <p:spPr>
          <a:xfrm>
            <a:off x="1865669" y="24342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16" name="Rectangle 15">
            <a:extLst>
              <a:ext uri="{FF2B5EF4-FFF2-40B4-BE49-F238E27FC236}">
                <a16:creationId xmlns:a16="http://schemas.microsoft.com/office/drawing/2014/main" id="{9BDC5B3B-282A-4C8D-B82D-EC4F2D495477}"/>
              </a:ext>
            </a:extLst>
          </p:cNvPr>
          <p:cNvSpPr/>
          <p:nvPr/>
        </p:nvSpPr>
        <p:spPr>
          <a:xfrm>
            <a:off x="296068" y="4350583"/>
            <a:ext cx="11487769" cy="2246769"/>
          </a:xfrm>
          <a:prstGeom prst="rect">
            <a:avLst/>
          </a:prstGeom>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endParaRPr lang="en-IN" sz="22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sp>
        <p:nvSpPr>
          <p:cNvPr id="17" name="Rectangle 16">
            <a:extLst>
              <a:ext uri="{FF2B5EF4-FFF2-40B4-BE49-F238E27FC236}">
                <a16:creationId xmlns:a16="http://schemas.microsoft.com/office/drawing/2014/main" id="{13AA09E0-DD4B-4DE7-AF9E-2C0042441DCC}"/>
              </a:ext>
            </a:extLst>
          </p:cNvPr>
          <p:cNvSpPr/>
          <p:nvPr/>
        </p:nvSpPr>
        <p:spPr>
          <a:xfrm>
            <a:off x="296069" y="2996952"/>
            <a:ext cx="11487768" cy="1138773"/>
          </a:xfrm>
          <a:prstGeom prst="rect">
            <a:avLst/>
          </a:prstGeom>
          <a:no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spTree>
    <p:extLst>
      <p:ext uri="{BB962C8B-B14F-4D97-AF65-F5344CB8AC3E}">
        <p14:creationId xmlns:p14="http://schemas.microsoft.com/office/powerpoint/2010/main" val="3465124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703512" y="0"/>
            <a:ext cx="10044608"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 and user-defined variables </a:t>
            </a:r>
          </a:p>
        </p:txBody>
      </p:sp>
      <p:sp>
        <p:nvSpPr>
          <p:cNvPr id="3" name="Rectangle 2"/>
          <p:cNvSpPr/>
          <p:nvPr/>
        </p:nvSpPr>
        <p:spPr>
          <a:xfrm>
            <a:off x="407368" y="838200"/>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11875" y="1628800"/>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9304" y="4073004"/>
            <a:ext cx="5468664"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 default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339304" y="2438653"/>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User variables in MySQL stored procedures, user variables are referenced with an ampersand (@) prefixed to the user variable name.</a:t>
            </a:r>
            <a:endParaRPr lang="en-IN"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11875" y="3316922"/>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sp>
        <p:nvSpPr>
          <p:cNvPr id="8" name="Rectangle 7"/>
          <p:cNvSpPr/>
          <p:nvPr/>
        </p:nvSpPr>
        <p:spPr>
          <a:xfrm>
            <a:off x="6240016" y="4069308"/>
            <a:ext cx="561268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'Infoway'</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@x;</a:t>
            </a:r>
          </a:p>
          <a:p>
            <a:pPr marL="261938"/>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405249" y="2276872"/>
            <a:ext cx="113428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0179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3" name="Rectangle 2"/>
          <p:cNvSpPr/>
          <p:nvPr/>
        </p:nvSpPr>
        <p:spPr>
          <a:xfrm>
            <a:off x="335360" y="838200"/>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Local variables are declared within stored procedures and are only valid within the BEGIN…END block where they are declared. Local variables can have any SQL data type.</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51699" y="1799511"/>
            <a:ext cx="8763000"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2" name="Rectangle 1"/>
          <p:cNvSpPr/>
          <p:nvPr/>
        </p:nvSpPr>
        <p:spPr>
          <a:xfrm>
            <a:off x="335360" y="2780928"/>
            <a:ext cx="8839200"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rgbClr val="669900"/>
                </a:solidFill>
                <a:latin typeface="Segoe UI Semilight" panose="020B0402040204020203" pitchFamily="34" charset="0"/>
                <a:cs typeface="Segoe UI Semilight" panose="020B0402040204020203" pitchFamily="34" charset="0"/>
              </a:rPr>
              <a:t>'Hello World'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cxnSp>
        <p:nvCxnSpPr>
          <p:cNvPr id="9" name="Straight Connector 8"/>
          <p:cNvCxnSpPr>
            <a:cxnSpLocks/>
          </p:cNvCxnSpPr>
          <p:nvPr/>
        </p:nvCxnSpPr>
        <p:spPr>
          <a:xfrm>
            <a:off x="377371" y="2348880"/>
            <a:ext cx="113352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96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val="289837623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local variable declare</a:t>
            </a:r>
          </a:p>
        </p:txBody>
      </p:sp>
      <p:sp>
        <p:nvSpPr>
          <p:cNvPr id="2" name="Rectangle 1"/>
          <p:cNvSpPr/>
          <p:nvPr/>
        </p:nvSpPr>
        <p:spPr>
          <a:xfrm>
            <a:off x="551384" y="942975"/>
            <a:ext cx="101166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b,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a + </a:t>
            </a:r>
            <a:r>
              <a:rPr lang="en-IN" dirty="0">
                <a:solidFill>
                  <a:srgbClr val="990055"/>
                </a:solidFill>
                <a:latin typeface="Segoe UI Semilight" panose="020B0402040204020203" pitchFamily="34" charset="0"/>
                <a:cs typeface="Segoe UI Semilight" panose="020B0402040204020203" pitchFamily="34" charset="0"/>
              </a:rPr>
              <a:t>100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a:t>
            </a:r>
            <a:r>
              <a:rPr lang="en-IN" dirty="0">
                <a:solidFill>
                  <a:srgbClr val="990055"/>
                </a:solidFill>
                <a:latin typeface="Segoe UI Semilight" panose="020B0402040204020203" pitchFamily="34" charset="0"/>
                <a:cs typeface="Segoe UI Semilight" panose="020B0402040204020203" pitchFamily="34" charset="0"/>
              </a:rPr>
              <a:t>2</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 + b;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a:t>
            </a:r>
            <a:r>
              <a:rPr lang="en-IN" dirty="0">
                <a:solidFill>
                  <a:srgbClr val="990055"/>
                </a:solidFill>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 b, c;</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687505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400" y="152400"/>
            <a:ext cx="8839200" cy="400110"/>
          </a:xfrm>
          <a:prstGeom prst="rect">
            <a:avLst/>
          </a:prstGeom>
          <a:solidFill>
            <a:srgbClr val="5F9378"/>
          </a:solidFill>
        </p:spPr>
        <p:txBody>
          <a:bodyPr wrap="square">
            <a:spAutoFit/>
          </a:bodyPr>
          <a:lstStyle/>
          <a:p>
            <a:pPr algn="just"/>
            <a:r>
              <a:rPr lang="en-IN" sz="2000" dirty="0">
                <a:solidFill>
                  <a:srgbClr val="E8F97F"/>
                </a:solidFill>
                <a:latin typeface="Arial" panose="020B0604020202020204" pitchFamily="34" charset="0"/>
                <a:cs typeface="Arial" panose="020B0604020202020204" pitchFamily="34" charset="0"/>
              </a:rPr>
              <a:t>A procedure is a group of PL/SQL statements that you can call by name.</a:t>
            </a:r>
          </a:p>
        </p:txBody>
      </p:sp>
      <p:sp>
        <p:nvSpPr>
          <p:cNvPr id="5" name="Rectangle 4">
            <a:extLst>
              <a:ext uri="{FF2B5EF4-FFF2-40B4-BE49-F238E27FC236}">
                <a16:creationId xmlns:a16="http://schemas.microsoft.com/office/drawing/2014/main" id="{0C32BCA3-032A-4E2E-95A3-B978B1F49C73}"/>
              </a:ext>
            </a:extLst>
          </p:cNvPr>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6" name="Rectangle 5">
            <a:extLst>
              <a:ext uri="{FF2B5EF4-FFF2-40B4-BE49-F238E27FC236}">
                <a16:creationId xmlns:a16="http://schemas.microsoft.com/office/drawing/2014/main" id="{89D4B3DA-2B20-48BD-916D-D58F609BC0F2}"/>
              </a:ext>
            </a:extLst>
          </p:cNvPr>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SET</a:t>
            </a:r>
            <a:r>
              <a:rPr lang="en-IN" dirty="0">
                <a:latin typeface="Segoe UI Semilight" panose="020B0402040204020203" pitchFamily="34" charset="0"/>
                <a:cs typeface="Segoe UI Semilight" panose="020B0402040204020203" pitchFamily="34" charset="0"/>
              </a:rPr>
              <a:t> var_name = </a:t>
            </a:r>
            <a:r>
              <a:rPr lang="en-IN" dirty="0">
                <a:solidFill>
                  <a:srgbClr val="0077AA"/>
                </a:solidFill>
                <a:latin typeface="Segoe UI Semilight" panose="020B0402040204020203" pitchFamily="34" charset="0"/>
                <a:cs typeface="Segoe UI Semilight" panose="020B0402040204020203" pitchFamily="34" charset="0"/>
              </a:rPr>
              <a:t>DEFAULT</a:t>
            </a:r>
            <a:r>
              <a:rPr lang="en-IN" dirty="0">
                <a:latin typeface="Segoe UI Semilight" panose="020B0402040204020203" pitchFamily="34" charset="0"/>
                <a:cs typeface="Segoe UI Semilight" panose="020B0402040204020203" pitchFamily="34" charset="0"/>
              </a:rPr>
              <a:t> some_value.</a:t>
            </a:r>
          </a:p>
        </p:txBody>
      </p:sp>
    </p:spTree>
    <p:extLst>
      <p:ext uri="{BB962C8B-B14F-4D97-AF65-F5344CB8AC3E}">
        <p14:creationId xmlns:p14="http://schemas.microsoft.com/office/powerpoint/2010/main" val="12084449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9376" y="765364"/>
            <a:ext cx="10112424"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479376" y="3261171"/>
            <a:ext cx="10112424"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 </a:t>
            </a:r>
            <a:r>
              <a:rPr lang="en-IN" dirty="0">
                <a:solidFill>
                  <a:srgbClr val="990055"/>
                </a:solidFill>
                <a:latin typeface="Segoe UI Semilight" panose="020B0402040204020203" pitchFamily="34" charset="0"/>
                <a:cs typeface="Segoe UI Semilight" panose="020B0402040204020203" pitchFamily="34" charset="0"/>
              </a:rPr>
              <a:t>7788</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60086323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6700"/>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ename INTO x FROM emp WHERE empno=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57601"/>
            <a:ext cx="10040416" cy="261610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15</a:t>
            </a:r>
            <a:r>
              <a:rPr lang="en-IN" dirty="0">
                <a:solidFill>
                  <a:schemeClr val="bg1">
                    <a:lumMod val="65000"/>
                  </a:schemeClr>
                </a:solidFill>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job INTO x FROM emp WHERE ename=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3654426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9376" y="3269883"/>
            <a:ext cx="1036915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j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para1, SUM(Sal) INTO varJob, varSumSal FROM emp WHERE job=para1;</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6586952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9376" y="767478"/>
            <a:ext cx="1011242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if (SELECT true FROM dept WHERE deptno =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emp WHERE deptno=x;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"Data Not Found";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778072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739676"/>
            <a:ext cx="1004041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(p1, p2, p3, p4);</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311113"/>
            <a:ext cx="10040416"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p1 = p1+2;</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2" name="TextBox 1"/>
          <p:cNvSpPr txBox="1"/>
          <p:nvPr/>
        </p:nvSpPr>
        <p:spPr>
          <a:xfrm>
            <a:off x="551384" y="5602014"/>
            <a:ext cx="6039916" cy="923330"/>
          </a:xfrm>
          <a:prstGeom prst="rect">
            <a:avLst/>
          </a:prstGeom>
          <a:noFill/>
        </p:spPr>
        <p:txBody>
          <a:bodyPr wrap="square" rtlCol="0">
            <a:spAutoFit/>
          </a:bodyPr>
          <a:lstStyle/>
          <a:p>
            <a:r>
              <a:rPr lang="en-IN" dirty="0">
                <a:solidFill>
                  <a:schemeClr val="accent5">
                    <a:lumMod val="50000"/>
                  </a:schemeClr>
                </a:solidFill>
                <a:latin typeface="Liberation Mono"/>
              </a:rPr>
              <a:t>mysql&gt; </a:t>
            </a:r>
            <a:r>
              <a:rPr lang="en-IN" dirty="0">
                <a:latin typeface="Liberation Mono"/>
              </a:rPr>
              <a:t>SET </a:t>
            </a:r>
            <a:r>
              <a:rPr lang="en-IN" i="1" dirty="0">
                <a:latin typeface="Liberation Mono"/>
              </a:rPr>
              <a:t>@x </a:t>
            </a:r>
            <a:r>
              <a:rPr lang="en-IN" dirty="0">
                <a:latin typeface="Liberation Mono"/>
              </a:rPr>
              <a:t>= </a:t>
            </a:r>
            <a:r>
              <a:rPr lang="en-IN" dirty="0">
                <a:solidFill>
                  <a:srgbClr val="990055"/>
                </a:solidFill>
                <a:latin typeface="Segoe UI Semilight" panose="020B0402040204020203" pitchFamily="34" charset="0"/>
                <a:cs typeface="Segoe UI Semilight" panose="020B0402040204020203" pitchFamily="34" charset="0"/>
              </a:rPr>
              <a:t>10</a:t>
            </a:r>
          </a:p>
          <a:p>
            <a:r>
              <a:rPr lang="en-IN" dirty="0">
                <a:solidFill>
                  <a:schemeClr val="accent5">
                    <a:lumMod val="50000"/>
                  </a:schemeClr>
                </a:solidFill>
                <a:latin typeface="Liberation Mono"/>
              </a:rPr>
              <a:t>mysql&gt; </a:t>
            </a:r>
            <a:r>
              <a:rPr lang="en-IN" dirty="0">
                <a:latin typeface="Liberation Mono"/>
              </a:rPr>
              <a:t>CALL procudeureName(</a:t>
            </a:r>
            <a:r>
              <a:rPr lang="en-IN" i="1" dirty="0">
                <a:latin typeface="Liberation Mono"/>
              </a:rPr>
              <a:t>@x</a:t>
            </a:r>
            <a:r>
              <a:rPr lang="en-IN" dirty="0">
                <a:latin typeface="Liberation Mono"/>
              </a:rPr>
              <a:t>);</a:t>
            </a:r>
          </a:p>
          <a:p>
            <a:r>
              <a:rPr lang="en-IN" dirty="0">
                <a:solidFill>
                  <a:schemeClr val="accent5">
                    <a:lumMod val="50000"/>
                  </a:schemeClr>
                </a:solidFill>
                <a:latin typeface="Liberation Mono"/>
              </a:rPr>
              <a:t>mysql&gt;</a:t>
            </a:r>
            <a:r>
              <a:rPr lang="en-IN" dirty="0">
                <a:latin typeface="Liberation Mono"/>
              </a:rPr>
              <a:t> SELECT </a:t>
            </a:r>
            <a:r>
              <a:rPr lang="en-IN" i="1" dirty="0">
                <a:latin typeface="Liberation Mono"/>
              </a:rPr>
              <a:t>@x</a:t>
            </a:r>
            <a:endParaRPr lang="en-IN" dirty="0">
              <a:latin typeface="Liberation Mono"/>
            </a:endParaRPr>
          </a:p>
        </p:txBody>
      </p:sp>
    </p:spTree>
    <p:extLst>
      <p:ext uri="{BB962C8B-B14F-4D97-AF65-F5344CB8AC3E}">
        <p14:creationId xmlns:p14="http://schemas.microsoft.com/office/powerpoint/2010/main" val="303062799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8" name="Rectangle 7"/>
          <p:cNvSpPr/>
          <p:nvPr/>
        </p:nvSpPr>
        <p:spPr>
          <a:xfrm>
            <a:off x="478800" y="404664"/>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2549803"/>
            <a:ext cx="1144927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v2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v3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rgbClr val="2658E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v4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dept VALUES (v1, v2, v3, v4);</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4782051"/>
            <a:ext cx="1094521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a:t>
            </a:r>
            <a:r>
              <a:rPr lang="en-IN" dirty="0">
                <a:solidFill>
                  <a:srgbClr val="A67F59"/>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FROM emp LIMIT var1;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2348116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6" name="Rectangle 5"/>
          <p:cNvSpPr/>
          <p:nvPr/>
        </p:nvSpPr>
        <p:spPr>
          <a:xfrm>
            <a:off x="478800" y="711876"/>
            <a:ext cx="996840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CREATE TABLE temp (col1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D7C80D8-7987-4255-AD31-512DA2BD6169}"/>
              </a:ext>
            </a:extLst>
          </p:cNvPr>
          <p:cNvSpPr/>
          <p:nvPr/>
        </p:nvSpPr>
        <p:spPr>
          <a:xfrm>
            <a:off x="478800" y="3284984"/>
            <a:ext cx="996840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#CREATE TABLE temp (col1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3469396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stored procedure - examples</a:t>
            </a:r>
          </a:p>
        </p:txBody>
      </p:sp>
      <p:sp>
        <p:nvSpPr>
          <p:cNvPr id="7" name="Rectangle 6"/>
          <p:cNvSpPr/>
          <p:nvPr/>
        </p:nvSpPr>
        <p:spPr>
          <a:xfrm>
            <a:off x="478800" y="712800"/>
            <a:ext cx="11089808" cy="36625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z1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 = x + y;</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z1 = x * y;</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endParaRPr lang="en-IN" sz="800" dirty="0">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SET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accent5">
                    <a:lumMod val="50000"/>
                  </a:schemeClr>
                </a:solidFill>
                <a:latin typeface="Segoe UI Semilight" panose="020B0402040204020203" pitchFamily="34" charset="0"/>
                <a:cs typeface="Segoe UI Semilight" panose="020B0402040204020203" pitchFamily="34" charset="0"/>
              </a:rPr>
              <a:t>mysql&gt;</a:t>
            </a:r>
            <a:r>
              <a:rPr lang="en-IN" dirty="0">
                <a:latin typeface="Segoe UI Semilight" panose="020B0402040204020203" pitchFamily="34" charset="0"/>
                <a:cs typeface="Segoe UI Semilight" panose="020B0402040204020203" pitchFamily="34" charset="0"/>
              </a:rPr>
              <a:t> CALL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pro1</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5</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4</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i="1" dirty="0">
                <a:latin typeface="Segoe UI Semilight" panose="020B0402040204020203" pitchFamily="34" charset="0"/>
                <a:cs typeface="Segoe UI Semilight" panose="020B0402040204020203" pitchFamily="34" charset="0"/>
              </a:rPr>
              <a:t>@b</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4012764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016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478800" y="870467"/>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(table_name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FROM ', table_name </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645024"/>
            <a:ext cx="99017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(c1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10</a:t>
            </a:r>
            <a:r>
              <a:rPr lang="en-US"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@t1 = CONCAT('SELECT ', c1 ,' FROM ',x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 FROM @t1;</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stmt3;</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208104543"/>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35360" y="870467"/>
            <a:ext cx="11593288"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procedurename(in _DEPTNO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_DNAME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_LOC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 _PWD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 := _DEPTNO;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@b := _DNAME;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@c := _LOC;</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@d := _PWD;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concat("INSERT INTO dept VALUES(?, ?,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PREPARE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FROM @x;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A40052"/>
                </a:solidFill>
                <a:latin typeface="Segoe UI Semilight" panose="020B0402040204020203" pitchFamily="34" charset="0"/>
                <a:ea typeface="Segoe UI Symbol" panose="020B0502040204020203" pitchFamily="34" charset="0"/>
                <a:cs typeface="Segoe UI Semilight" panose="020B0402040204020203" pitchFamily="34" charset="0"/>
              </a:rPr>
              <a:t>EXECUTE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 USING @a, @b, @c ,@d;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4C20387-5DD7-43DE-9A72-5A2CB9B8888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dynamic stored procedure - examples</a:t>
            </a:r>
          </a:p>
        </p:txBody>
      </p:sp>
    </p:spTree>
    <p:extLst>
      <p:ext uri="{BB962C8B-B14F-4D97-AF65-F5344CB8AC3E}">
        <p14:creationId xmlns:p14="http://schemas.microsoft.com/office/powerpoint/2010/main" val="3464422178"/>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600" y="3581401"/>
            <a:ext cx="8686800"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begin</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World123 INTO para1;</a:t>
            </a:r>
          </a:p>
          <a:p>
            <a:pPr marL="261938">
              <a:tabLst>
                <a:tab pos="261938" algn="l"/>
              </a:tabLst>
            </a:pPr>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tabLst>
                <a:tab pos="261938" algn="l"/>
              </a:tabLst>
            </a:pPr>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08104543"/>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spTree>
    <p:extLst>
      <p:ext uri="{BB962C8B-B14F-4D97-AF65-F5344CB8AC3E}">
        <p14:creationId xmlns:p14="http://schemas.microsoft.com/office/powerpoint/2010/main" val="3758303107"/>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 and 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1676400" y="3150276"/>
            <a:ext cx="8839200" cy="2031325"/>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endParaRPr lang="en-IN" dirty="0">
              <a:solidFill>
                <a:srgbClr val="0077AA"/>
              </a:solidFill>
              <a:latin typeface="Liberation Mono"/>
            </a:endParaRPr>
          </a:p>
          <a:p>
            <a:r>
              <a:rPr lang="en-IN" dirty="0">
                <a:solidFill>
                  <a:srgbClr val="0077AA"/>
                </a:solidFill>
                <a:latin typeface="Liberation Mono"/>
              </a:rPr>
              <a:t>LEAVE label</a:t>
            </a:r>
          </a:p>
        </p:txBody>
      </p:sp>
      <p:sp>
        <p:nvSpPr>
          <p:cNvPr id="2" name="Rectangle 1"/>
          <p:cNvSpPr/>
          <p:nvPr/>
        </p:nvSpPr>
        <p:spPr>
          <a:xfrm>
            <a:off x="1676400" y="2325470"/>
            <a:ext cx="8839200"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5" name="Rectangle 4"/>
          <p:cNvSpPr/>
          <p:nvPr/>
        </p:nvSpPr>
        <p:spPr>
          <a:xfrm>
            <a:off x="1676400" y="762001"/>
            <a:ext cx="8839200"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cxnSp>
        <p:nvCxnSpPr>
          <p:cNvPr id="6" name="Straight Connector 5"/>
          <p:cNvCxnSpPr/>
          <p:nvPr/>
        </p:nvCxnSpPr>
        <p:spPr>
          <a:xfrm>
            <a:off x="1524000" y="2057400"/>
            <a:ext cx="914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83818"/>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if</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5" y="725849"/>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sp>
        <p:nvSpPr>
          <p:cNvPr id="9" name="Rectangle 8">
            <a:extLst>
              <a:ext uri="{FF2B5EF4-FFF2-40B4-BE49-F238E27FC236}">
                <a16:creationId xmlns:a16="http://schemas.microsoft.com/office/drawing/2014/main" id="{CFDB9D3A-20BB-44F6-9C72-E6436184571D}"/>
              </a:ext>
            </a:extLst>
          </p:cNvPr>
          <p:cNvSpPr/>
          <p:nvPr/>
        </p:nvSpPr>
        <p:spPr>
          <a:xfrm>
            <a:off x="263352" y="2622973"/>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 v_value = </a:t>
            </a:r>
            <a:r>
              <a:rPr lang="en-US" dirty="0">
                <a:solidFill>
                  <a:srgbClr val="990055"/>
                </a:solidFill>
                <a:latin typeface="Segoe UI Semilight" panose="020B0402040204020203" pitchFamily="34" charset="0"/>
                <a:cs typeface="Segoe UI Semilight" panose="020B0402040204020203" pitchFamily="34" charset="0"/>
              </a:rPr>
              <a:t>0</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0' as "Message Box";</a:t>
            </a:r>
          </a:p>
          <a:p>
            <a:r>
              <a:rPr lang="en-US" dirty="0">
                <a:latin typeface="Segoe UI Semilight" panose="020B0402040204020203" pitchFamily="34" charset="0"/>
                <a:cs typeface="Segoe UI Semilight" panose="020B0402040204020203" pitchFamily="34" charset="0"/>
              </a:rPr>
              <a:t>   elseif v_value = </a:t>
            </a:r>
            <a:r>
              <a:rPr lang="en-US" dirty="0">
                <a:solidFill>
                  <a:srgbClr val="990055"/>
                </a:solidFill>
                <a:latin typeface="Segoe UI Semilight" panose="020B0402040204020203" pitchFamily="34" charset="0"/>
                <a:cs typeface="Segoe UI Semilight" panose="020B0402040204020203" pitchFamily="34" charset="0"/>
              </a:rPr>
              <a:t>1</a:t>
            </a:r>
            <a:r>
              <a:rPr lang="en-US" dirty="0">
                <a:latin typeface="Segoe UI Semilight" panose="020B0402040204020203" pitchFamily="34" charset="0"/>
                <a:cs typeface="Segoe UI Semilight" panose="020B0402040204020203" pitchFamily="34" charset="0"/>
              </a:rPr>
              <a:t> THEN</a:t>
            </a:r>
          </a:p>
          <a:p>
            <a:r>
              <a:rPr lang="en-US" dirty="0">
                <a:latin typeface="Segoe UI Semilight" panose="020B0402040204020203" pitchFamily="34" charset="0"/>
                <a:cs typeface="Segoe UI Semilight" panose="020B0402040204020203" pitchFamily="34" charset="0"/>
              </a:rPr>
              <a:t>      SELECT 'The enter value is 1' as "Message Box";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SELECT 'The enter value is neither 0 or 1' as "Message Box";</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E634C28E-FF7B-4533-BDA3-B589B3C86FB3}"/>
              </a:ext>
            </a:extLst>
          </p:cNvPr>
          <p:cNvSpPr/>
          <p:nvPr/>
        </p:nvSpPr>
        <p:spPr>
          <a:xfrm>
            <a:off x="263353"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14886001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1"/>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loop </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2" y="692696"/>
            <a:ext cx="3240360"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ITERATE label</a:t>
            </a:r>
          </a:p>
          <a:p>
            <a:pPr marL="285750" indent="-285750">
              <a:buFont typeface="Arial" panose="020B0604020202020204" pitchFamily="34" charset="0"/>
              <a:buChar char="•"/>
            </a:pPr>
            <a:r>
              <a:rPr lang="en-IN" dirty="0">
                <a:solidFill>
                  <a:srgbClr val="0077AA"/>
                </a:solidFill>
                <a:latin typeface="Liberation Mono"/>
              </a:rPr>
              <a:t>LEAVE label</a:t>
            </a:r>
          </a:p>
        </p:txBody>
      </p:sp>
      <p:sp>
        <p:nvSpPr>
          <p:cNvPr id="2" name="Rectangle 1"/>
          <p:cNvSpPr/>
          <p:nvPr/>
        </p:nvSpPr>
        <p:spPr>
          <a:xfrm>
            <a:off x="3575721" y="692696"/>
            <a:ext cx="861627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sp>
        <p:nvSpPr>
          <p:cNvPr id="6" name="Rectangle 5">
            <a:extLst>
              <a:ext uri="{FF2B5EF4-FFF2-40B4-BE49-F238E27FC236}">
                <a16:creationId xmlns:a16="http://schemas.microsoft.com/office/drawing/2014/main" id="{66537FE0-C0BD-4C9E-9CDF-A7824BBDE068}"/>
              </a:ext>
            </a:extLst>
          </p:cNvPr>
          <p:cNvSpPr/>
          <p:nvPr/>
        </p:nvSpPr>
        <p:spPr>
          <a:xfrm>
            <a:off x="263352" y="2780928"/>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US" dirty="0">
                <a:latin typeface="Segoe UI Semilight" panose="020B0402040204020203" pitchFamily="34" charset="0"/>
                <a:cs typeface="Segoe UI Semilight" panose="020B0402040204020203" pitchFamily="34" charset="0"/>
              </a:rPr>
              <a: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v_value </a:t>
            </a:r>
            <a:r>
              <a:rPr lang="en-US" dirty="0">
                <a:solidFill>
                  <a:srgbClr val="834689"/>
                </a:solidFill>
                <a:latin typeface="Liberation Mono"/>
                <a:cs typeface="Arial" panose="020B0604020202020204" pitchFamily="34" charset="0"/>
              </a:rPr>
              <a:t>INT</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x + </a:t>
            </a:r>
            <a:r>
              <a:rPr lang="en-US" dirty="0">
                <a:solidFill>
                  <a:srgbClr val="990055"/>
                </a:solidFill>
                <a:latin typeface="Segoe UI Semilight" panose="020B0402040204020203" pitchFamily="34" charset="0"/>
                <a:cs typeface="Segoe UI Semilight" panose="020B0402040204020203" pitchFamily="34" charset="0"/>
              </a:rPr>
              <a:t>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latin typeface="Segoe UI Semilight" panose="020B0402040204020203" pitchFamily="34" charset="0"/>
                <a:cs typeface="Segoe UI Semilight" panose="020B0402040204020203" pitchFamily="34" charset="0"/>
              </a:rPr>
              <a:t>        if x  = v_value then</a:t>
            </a:r>
          </a:p>
          <a:p>
            <a:r>
              <a:rPr lang="en-US" dirty="0">
                <a:latin typeface="Segoe UI Semilight" panose="020B0402040204020203" pitchFamily="34" charset="0"/>
                <a:cs typeface="Segoe UI Semilight" panose="020B0402040204020203" pitchFamily="34" charset="0"/>
              </a:rPr>
              <a:t>           leave lbl;</a:t>
            </a:r>
          </a:p>
          <a:p>
            <a:r>
              <a:rPr lang="en-US" dirty="0">
                <a:latin typeface="Segoe UI Semilight" panose="020B0402040204020203" pitchFamily="34" charset="0"/>
                <a:cs typeface="Segoe UI Semilight" panose="020B0402040204020203" pitchFamily="34" charset="0"/>
              </a:rPr>
              <a:t>        end if;</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750EF2A8-B4EB-47F3-9701-17CE69DB7816}"/>
              </a:ext>
            </a:extLst>
          </p:cNvPr>
          <p:cNvSpPr/>
          <p:nvPr/>
        </p:nvSpPr>
        <p:spPr>
          <a:xfrm>
            <a:off x="263353" y="2348880"/>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val="43503978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44217"/>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3" name="Rectangle 2"/>
          <p:cNvSpPr/>
          <p:nvPr/>
        </p:nvSpPr>
        <p:spPr>
          <a:xfrm>
            <a:off x="647718" y="5579536"/>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grpSp>
        <p:nvGrpSpPr>
          <p:cNvPr id="4" name="Group 3">
            <a:extLst>
              <a:ext uri="{FF2B5EF4-FFF2-40B4-BE49-F238E27FC236}">
                <a16:creationId xmlns:a16="http://schemas.microsoft.com/office/drawing/2014/main" id="{DC43F8D2-1A42-4C35-BC63-1A8AD08BDEDB}"/>
              </a:ext>
            </a:extLst>
          </p:cNvPr>
          <p:cNvGrpSpPr/>
          <p:nvPr/>
        </p:nvGrpSpPr>
        <p:grpSpPr>
          <a:xfrm>
            <a:off x="898753" y="731392"/>
            <a:ext cx="10093791" cy="1617488"/>
            <a:chOff x="647718" y="440568"/>
            <a:chExt cx="10093791" cy="1617488"/>
          </a:xfrm>
        </p:grpSpPr>
        <p:grpSp>
          <p:nvGrpSpPr>
            <p:cNvPr id="5" name="Group 4">
              <a:extLst>
                <a:ext uri="{FF2B5EF4-FFF2-40B4-BE49-F238E27FC236}">
                  <a16:creationId xmlns:a16="http://schemas.microsoft.com/office/drawing/2014/main" id="{95856DA0-474F-4317-A927-C84BFE77C0BF}"/>
                </a:ext>
              </a:extLst>
            </p:cNvPr>
            <p:cNvGrpSpPr/>
            <p:nvPr/>
          </p:nvGrpSpPr>
          <p:grpSpPr>
            <a:xfrm>
              <a:off x="647718" y="628938"/>
              <a:ext cx="10093791" cy="1429118"/>
              <a:chOff x="647718" y="628938"/>
              <a:chExt cx="10093791" cy="1429118"/>
            </a:xfrm>
          </p:grpSpPr>
          <p:grpSp>
            <p:nvGrpSpPr>
              <p:cNvPr id="8" name="Group 7">
                <a:extLst>
                  <a:ext uri="{FF2B5EF4-FFF2-40B4-BE49-F238E27FC236}">
                    <a16:creationId xmlns:a16="http://schemas.microsoft.com/office/drawing/2014/main" id="{B5FEA38A-C033-4199-AC95-2DECC68117DA}"/>
                  </a:ext>
                </a:extLst>
              </p:cNvPr>
              <p:cNvGrpSpPr/>
              <p:nvPr/>
            </p:nvGrpSpPr>
            <p:grpSpPr>
              <a:xfrm>
                <a:off x="647718" y="1296056"/>
                <a:ext cx="10093791" cy="762000"/>
                <a:chOff x="119336" y="792000"/>
                <a:chExt cx="10093791" cy="762000"/>
              </a:xfrm>
            </p:grpSpPr>
            <p:grpSp>
              <p:nvGrpSpPr>
                <p:cNvPr id="13" name="Group 12">
                  <a:extLst>
                    <a:ext uri="{FF2B5EF4-FFF2-40B4-BE49-F238E27FC236}">
                      <a16:creationId xmlns:a16="http://schemas.microsoft.com/office/drawing/2014/main" id="{B5EB268D-E90C-4FA0-B436-A8B18BD40034}"/>
                    </a:ext>
                  </a:extLst>
                </p:cNvPr>
                <p:cNvGrpSpPr/>
                <p:nvPr/>
              </p:nvGrpSpPr>
              <p:grpSpPr>
                <a:xfrm>
                  <a:off x="119336" y="799648"/>
                  <a:ext cx="10093791" cy="703131"/>
                  <a:chOff x="1163574" y="466218"/>
                  <a:chExt cx="9561060" cy="514510"/>
                </a:xfrm>
              </p:grpSpPr>
              <p:grpSp>
                <p:nvGrpSpPr>
                  <p:cNvPr id="17" name="Group 16">
                    <a:extLst>
                      <a:ext uri="{FF2B5EF4-FFF2-40B4-BE49-F238E27FC236}">
                        <a16:creationId xmlns:a16="http://schemas.microsoft.com/office/drawing/2014/main" id="{C6CDE622-C042-42BD-A595-CBE0155F7CF3}"/>
                      </a:ext>
                    </a:extLst>
                  </p:cNvPr>
                  <p:cNvGrpSpPr/>
                  <p:nvPr/>
                </p:nvGrpSpPr>
                <p:grpSpPr>
                  <a:xfrm>
                    <a:off x="1163574" y="476672"/>
                    <a:ext cx="1993026" cy="504056"/>
                    <a:chOff x="-106283" y="476672"/>
                    <a:chExt cx="1993026" cy="504056"/>
                  </a:xfrm>
                </p:grpSpPr>
                <p:sp>
                  <p:nvSpPr>
                    <p:cNvPr id="31" name="Rectangle 30">
                      <a:extLst>
                        <a:ext uri="{FF2B5EF4-FFF2-40B4-BE49-F238E27FC236}">
                          <a16:creationId xmlns:a16="http://schemas.microsoft.com/office/drawing/2014/main" id="{4C504192-D77B-4709-92EC-A71A012FEF81}"/>
                        </a:ext>
                      </a:extLst>
                    </p:cNvPr>
                    <p:cNvSpPr/>
                    <p:nvPr/>
                  </p:nvSpPr>
                  <p:spPr>
                    <a:xfrm>
                      <a:off x="-106283" y="476672"/>
                      <a:ext cx="163092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4C2FFB71-4A0D-4C29-88E7-25BE1F5B386D}"/>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9980CB93-B278-4D58-977C-4F9A155FC6D4}"/>
                        </a:ext>
                      </a:extLst>
                    </p:cNvPr>
                    <p:cNvSpPr txBox="1"/>
                    <p:nvPr/>
                  </p:nvSpPr>
                  <p:spPr>
                    <a:xfrm>
                      <a:off x="-1517" y="579200"/>
                      <a:ext cx="146995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DECLARE</a:t>
                      </a:r>
                      <a:endParaRPr lang="en-IN" sz="20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98BD154-0921-40D0-9B23-D2277B4AFA48}"/>
                      </a:ext>
                    </a:extLst>
                  </p:cNvPr>
                  <p:cNvGrpSpPr/>
                  <p:nvPr/>
                </p:nvGrpSpPr>
                <p:grpSpPr>
                  <a:xfrm>
                    <a:off x="3215680" y="476672"/>
                    <a:ext cx="3364464" cy="504056"/>
                    <a:chOff x="4001955" y="476672"/>
                    <a:chExt cx="3364464" cy="504056"/>
                  </a:xfrm>
                </p:grpSpPr>
                <p:grpSp>
                  <p:nvGrpSpPr>
                    <p:cNvPr id="24" name="Group 23">
                      <a:extLst>
                        <a:ext uri="{FF2B5EF4-FFF2-40B4-BE49-F238E27FC236}">
                          <a16:creationId xmlns:a16="http://schemas.microsoft.com/office/drawing/2014/main" id="{A8DDEB8A-C2B1-4F1E-8C8B-805D7C9F907A}"/>
                        </a:ext>
                      </a:extLst>
                    </p:cNvPr>
                    <p:cNvGrpSpPr/>
                    <p:nvPr/>
                  </p:nvGrpSpPr>
                  <p:grpSpPr>
                    <a:xfrm>
                      <a:off x="4001955" y="476672"/>
                      <a:ext cx="2003296" cy="504056"/>
                      <a:chOff x="288049" y="476672"/>
                      <a:chExt cx="2003296" cy="504056"/>
                    </a:xfrm>
                  </p:grpSpPr>
                  <p:sp>
                    <p:nvSpPr>
                      <p:cNvPr id="28" name="Rectangle 27">
                        <a:extLst>
                          <a:ext uri="{FF2B5EF4-FFF2-40B4-BE49-F238E27FC236}">
                            <a16:creationId xmlns:a16="http://schemas.microsoft.com/office/drawing/2014/main" id="{8935AA7F-847E-4334-BB24-1762B3573F7D}"/>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DBCFEE7-5CE4-41FE-9C04-F1C85E626D98}"/>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AE61A716-84A5-42C0-B999-F537DEE37D66}"/>
                          </a:ext>
                        </a:extLst>
                      </p:cNvPr>
                      <p:cNvSpPr txBox="1"/>
                      <p:nvPr/>
                    </p:nvSpPr>
                    <p:spPr>
                      <a:xfrm>
                        <a:off x="598461" y="579200"/>
                        <a:ext cx="98559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OPEN</a:t>
                        </a:r>
                        <a:endParaRPr lang="en-IN" sz="2000"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D79E2DF3-84C0-42E0-BBED-1D13F0758B91}"/>
                        </a:ext>
                      </a:extLst>
                    </p:cNvPr>
                    <p:cNvGrpSpPr/>
                    <p:nvPr/>
                  </p:nvGrpSpPr>
                  <p:grpSpPr>
                    <a:xfrm>
                      <a:off x="6077741" y="476672"/>
                      <a:ext cx="1288678" cy="504056"/>
                      <a:chOff x="119336" y="476672"/>
                      <a:chExt cx="1288678" cy="504056"/>
                    </a:xfrm>
                  </p:grpSpPr>
                  <p:sp>
                    <p:nvSpPr>
                      <p:cNvPr id="26" name="Rectangle 25">
                        <a:extLst>
                          <a:ext uri="{FF2B5EF4-FFF2-40B4-BE49-F238E27FC236}">
                            <a16:creationId xmlns:a16="http://schemas.microsoft.com/office/drawing/2014/main" id="{5E856735-A8F8-46E8-A987-B0F51EFF39BF}"/>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CE6B1135-2F6F-42C8-9073-A3C888954EE1}"/>
                          </a:ext>
                        </a:extLst>
                      </p:cNvPr>
                      <p:cNvSpPr txBox="1"/>
                      <p:nvPr/>
                    </p:nvSpPr>
                    <p:spPr>
                      <a:xfrm>
                        <a:off x="269121" y="579200"/>
                        <a:ext cx="1048459"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FETCH</a:t>
                        </a:r>
                        <a:endParaRPr lang="en-IN" sz="2000" dirty="0">
                          <a:latin typeface="Arial" panose="020B0604020202020204" pitchFamily="34" charset="0"/>
                          <a:cs typeface="Arial" panose="020B0604020202020204" pitchFamily="34" charset="0"/>
                        </a:endParaRPr>
                      </a:p>
                    </p:txBody>
                  </p:sp>
                </p:grpSp>
              </p:grpSp>
              <p:sp>
                <p:nvSpPr>
                  <p:cNvPr id="19" name="Arrow: Right 18">
                    <a:extLst>
                      <a:ext uri="{FF2B5EF4-FFF2-40B4-BE49-F238E27FC236}">
                        <a16:creationId xmlns:a16="http://schemas.microsoft.com/office/drawing/2014/main" id="{21C56DAC-A922-41B9-9202-95D3A534987D}"/>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284214E1-B210-4AED-A811-3AC1864887C3}"/>
                      </a:ext>
                    </a:extLst>
                  </p:cNvPr>
                  <p:cNvGrpSpPr/>
                  <p:nvPr/>
                </p:nvGrpSpPr>
                <p:grpSpPr>
                  <a:xfrm>
                    <a:off x="9393646" y="466218"/>
                    <a:ext cx="1330988" cy="504056"/>
                    <a:chOff x="1265910" y="-654489"/>
                    <a:chExt cx="1330988" cy="504056"/>
                  </a:xfrm>
                </p:grpSpPr>
                <p:sp>
                  <p:nvSpPr>
                    <p:cNvPr id="22" name="Rectangle 21">
                      <a:extLst>
                        <a:ext uri="{FF2B5EF4-FFF2-40B4-BE49-F238E27FC236}">
                          <a16:creationId xmlns:a16="http://schemas.microsoft.com/office/drawing/2014/main" id="{A94FA904-054C-45CA-A192-C7FD40AF42BB}"/>
                        </a:ext>
                      </a:extLst>
                    </p:cNvPr>
                    <p:cNvSpPr/>
                    <p:nvPr/>
                  </p:nvSpPr>
                  <p:spPr>
                    <a:xfrm>
                      <a:off x="1265910" y="-654489"/>
                      <a:ext cx="133098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E01C3F5A-08AD-4BD8-8B36-B57EA91619E1}"/>
                        </a:ext>
                      </a:extLst>
                    </p:cNvPr>
                    <p:cNvSpPr txBox="1"/>
                    <p:nvPr/>
                  </p:nvSpPr>
                  <p:spPr>
                    <a:xfrm>
                      <a:off x="1402325" y="-562879"/>
                      <a:ext cx="1030835" cy="292777"/>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CLOSE</a:t>
                      </a:r>
                      <a:endParaRPr lang="en-IN" sz="2000" dirty="0">
                        <a:latin typeface="Arial" panose="020B0604020202020204" pitchFamily="34" charset="0"/>
                        <a:cs typeface="Arial" panose="020B0604020202020204" pitchFamily="34" charset="0"/>
                      </a:endParaRPr>
                    </a:p>
                  </p:txBody>
                </p:sp>
              </p:grpSp>
              <p:sp>
                <p:nvSpPr>
                  <p:cNvPr id="21" name="Arrow: Right 20">
                    <a:extLst>
                      <a:ext uri="{FF2B5EF4-FFF2-40B4-BE49-F238E27FC236}">
                        <a16:creationId xmlns:a16="http://schemas.microsoft.com/office/drawing/2014/main" id="{CC7F035D-016B-42AD-AC0E-869306174EBA}"/>
                      </a:ext>
                    </a:extLst>
                  </p:cNvPr>
                  <p:cNvSpPr/>
                  <p:nvPr/>
                </p:nvSpPr>
                <p:spPr>
                  <a:xfrm>
                    <a:off x="8695749" y="559756"/>
                    <a:ext cx="629689"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E8CA374F-7E42-4F6A-8BFB-3F21119A0D30}"/>
                    </a:ext>
                  </a:extLst>
                </p:cNvPr>
                <p:cNvGrpSpPr/>
                <p:nvPr/>
              </p:nvGrpSpPr>
              <p:grpSpPr>
                <a:xfrm>
                  <a:off x="6312024" y="792000"/>
                  <a:ext cx="1680360" cy="762000"/>
                  <a:chOff x="10351369" y="764789"/>
                  <a:chExt cx="1680360" cy="732941"/>
                </a:xfrm>
              </p:grpSpPr>
              <p:sp>
                <p:nvSpPr>
                  <p:cNvPr id="15" name="Diamond 14">
                    <a:extLst>
                      <a:ext uri="{FF2B5EF4-FFF2-40B4-BE49-F238E27FC236}">
                        <a16:creationId xmlns:a16="http://schemas.microsoft.com/office/drawing/2014/main" id="{4705E544-E5B9-4C76-9118-9196592E960A}"/>
                      </a:ext>
                    </a:extLst>
                  </p:cNvPr>
                  <p:cNvSpPr/>
                  <p:nvPr/>
                </p:nvSpPr>
                <p:spPr>
                  <a:xfrm>
                    <a:off x="10351369" y="764789"/>
                    <a:ext cx="1680360" cy="732941"/>
                  </a:xfrm>
                  <a:prstGeom prst="diamond">
                    <a:avLst/>
                  </a:prstGeom>
                  <a:pattFill prst="pct5">
                    <a:fgClr>
                      <a:schemeClr val="accent1"/>
                    </a:fgClr>
                    <a:bgClr>
                      <a:schemeClr val="bg1"/>
                    </a:bgClr>
                  </a:pattFill>
                  <a:ln w="25400">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CB7BE17-FB7C-4C00-B932-0B8462A22892}"/>
                      </a:ext>
                    </a:extLst>
                  </p:cNvPr>
                  <p:cNvSpPr txBox="1"/>
                  <p:nvPr/>
                </p:nvSpPr>
                <p:spPr>
                  <a:xfrm>
                    <a:off x="10705233" y="944791"/>
                    <a:ext cx="1069586" cy="400110"/>
                  </a:xfrm>
                  <a:prstGeom prst="rect">
                    <a:avLst/>
                  </a:prstGeom>
                  <a:noFill/>
                </p:spPr>
                <p:txBody>
                  <a:bodyPr wrap="square">
                    <a:spAutoFit/>
                  </a:bodyPr>
                  <a:lstStyle/>
                  <a:p>
                    <a:r>
                      <a:rPr lang="en-US" sz="2000" b="0" i="0" dirty="0">
                        <a:effectLst/>
                        <a:latin typeface="Arial" panose="020B0604020202020204" pitchFamily="34" charset="0"/>
                        <a:cs typeface="Arial" panose="020B0604020202020204" pitchFamily="34" charset="0"/>
                      </a:rPr>
                      <a:t>EMPTY</a:t>
                    </a:r>
                    <a:endParaRPr lang="en-IN" sz="2000" dirty="0">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63EA6A4A-1A02-4B27-9741-C6F651D290F3}"/>
                  </a:ext>
                </a:extLst>
              </p:cNvPr>
              <p:cNvGrpSpPr/>
              <p:nvPr/>
            </p:nvGrpSpPr>
            <p:grpSpPr>
              <a:xfrm>
                <a:off x="7420923" y="628938"/>
                <a:ext cx="492032" cy="644985"/>
                <a:chOff x="7420923" y="764704"/>
                <a:chExt cx="492032" cy="520445"/>
              </a:xfrm>
            </p:grpSpPr>
            <p:sp>
              <p:nvSpPr>
                <p:cNvPr id="11" name="Arrow: Right 10">
                  <a:extLst>
                    <a:ext uri="{FF2B5EF4-FFF2-40B4-BE49-F238E27FC236}">
                      <a16:creationId xmlns:a16="http://schemas.microsoft.com/office/drawing/2014/main" id="{CCB4DC65-D9C7-405B-8B00-DB07842682CF}"/>
                    </a:ext>
                  </a:extLst>
                </p:cNvPr>
                <p:cNvSpPr/>
                <p:nvPr/>
              </p:nvSpPr>
              <p:spPr>
                <a:xfrm rot="16200000">
                  <a:off x="7416834" y="768793"/>
                  <a:ext cx="500209" cy="4920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CEBC3A7-31E8-44BD-87D2-85FA5EB3DEB9}"/>
                    </a:ext>
                  </a:extLst>
                </p:cNvPr>
                <p:cNvSpPr txBox="1"/>
                <p:nvPr/>
              </p:nvSpPr>
              <p:spPr>
                <a:xfrm>
                  <a:off x="7521159" y="862958"/>
                  <a:ext cx="244674" cy="422191"/>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N</a:t>
                  </a:r>
                </a:p>
                <a:p>
                  <a:r>
                    <a:rPr lang="en-US" sz="1400" b="1" dirty="0">
                      <a:latin typeface="Arial" panose="020B0604020202020204" pitchFamily="34" charset="0"/>
                      <a:cs typeface="Arial" panose="020B0604020202020204" pitchFamily="34" charset="0"/>
                    </a:rPr>
                    <a:t>O</a:t>
                  </a:r>
                  <a:endParaRPr lang="en-IN" b="1"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8B0A0AAB-38A9-49A1-B251-24881B571E5D}"/>
                  </a:ext>
                </a:extLst>
              </p:cNvPr>
              <p:cNvSpPr txBox="1"/>
              <p:nvPr/>
            </p:nvSpPr>
            <p:spPr>
              <a:xfrm>
                <a:off x="8617720" y="1533260"/>
                <a:ext cx="664775" cy="307777"/>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YES</a:t>
                </a:r>
                <a:endParaRPr lang="en-IN" b="1" dirty="0">
                  <a:latin typeface="Arial" panose="020B0604020202020204" pitchFamily="34" charset="0"/>
                  <a:cs typeface="Arial" panose="020B0604020202020204" pitchFamily="34" charset="0"/>
                </a:endParaRPr>
              </a:p>
            </p:txBody>
          </p:sp>
        </p:grpSp>
        <p:cxnSp>
          <p:nvCxnSpPr>
            <p:cNvPr id="6" name="Connector: Elbow 5">
              <a:extLst>
                <a:ext uri="{FF2B5EF4-FFF2-40B4-BE49-F238E27FC236}">
                  <a16:creationId xmlns:a16="http://schemas.microsoft.com/office/drawing/2014/main" id="{D0BCA60E-4CCF-4BF1-BDB1-9E1242F08544}"/>
                </a:ext>
              </a:extLst>
            </p:cNvPr>
            <p:cNvCxnSpPr>
              <a:cxnSpLocks/>
            </p:cNvCxnSpPr>
            <p:nvPr/>
          </p:nvCxnSpPr>
          <p:spPr>
            <a:xfrm rot="16200000" flipV="1">
              <a:off x="6124114" y="-895953"/>
              <a:ext cx="197532" cy="2892630"/>
            </a:xfrm>
            <a:prstGeom prst="bentConnector2">
              <a:avLst/>
            </a:prstGeom>
            <a:ln w="19050">
              <a:solidFill>
                <a:srgbClr val="2658E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D1B068-9C8B-43D6-9884-81EC565C6CE7}"/>
                </a:ext>
              </a:extLst>
            </p:cNvPr>
            <p:cNvCxnSpPr>
              <a:cxnSpLocks/>
            </p:cNvCxnSpPr>
            <p:nvPr/>
          </p:nvCxnSpPr>
          <p:spPr>
            <a:xfrm>
              <a:off x="4764845" y="440568"/>
              <a:ext cx="0" cy="925874"/>
            </a:xfrm>
            <a:prstGeom prst="straightConnector1">
              <a:avLst/>
            </a:prstGeom>
            <a:ln w="19050">
              <a:solidFill>
                <a:srgbClr val="2658E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BC874E16-5F19-455D-96B1-0AEB2252C355}"/>
              </a:ext>
            </a:extLst>
          </p:cNvPr>
          <p:cNvSpPr txBox="1"/>
          <p:nvPr/>
        </p:nvSpPr>
        <p:spPr>
          <a:xfrm>
            <a:off x="479377" y="3034209"/>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38" name="TextBox 37">
            <a:extLst>
              <a:ext uri="{FF2B5EF4-FFF2-40B4-BE49-F238E27FC236}">
                <a16:creationId xmlns:a16="http://schemas.microsoft.com/office/drawing/2014/main" id="{E9047D83-67D5-45DA-8779-31C9F4627A8F}"/>
              </a:ext>
            </a:extLst>
          </p:cNvPr>
          <p:cNvSpPr txBox="1"/>
          <p:nvPr/>
        </p:nvSpPr>
        <p:spPr>
          <a:xfrm>
            <a:off x="647718" y="3573016"/>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974D3FB-E441-4B08-B990-0E68E379C449}"/>
              </a:ext>
            </a:extLst>
          </p:cNvPr>
          <p:cNvSpPr txBox="1"/>
          <p:nvPr/>
        </p:nvSpPr>
        <p:spPr>
          <a:xfrm>
            <a:off x="20587" y="153889"/>
            <a:ext cx="5571357"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arial" panose="020B0604020202020204" pitchFamily="34" charset="0"/>
              </a:rPr>
              <a:t>A </a:t>
            </a:r>
            <a:r>
              <a:rPr lang="en-US" b="1" i="0" dirty="0">
                <a:solidFill>
                  <a:srgbClr val="222222"/>
                </a:solidFill>
                <a:effectLst/>
                <a:latin typeface="arial" panose="020B0604020202020204" pitchFamily="34" charset="0"/>
              </a:rPr>
              <a:t>cursor</a:t>
            </a:r>
            <a:r>
              <a:rPr lang="en-US" b="0" i="0" dirty="0">
                <a:solidFill>
                  <a:srgbClr val="222222"/>
                </a:solidFill>
                <a:effectLst/>
                <a:latin typeface="arial" panose="020B0604020202020204" pitchFamily="34" charset="0"/>
              </a:rPr>
              <a:t> is a temporary work area created in the system memory when a SQL statement is executed.</a:t>
            </a:r>
            <a:endParaRPr lang="en-IN" dirty="0"/>
          </a:p>
        </p:txBody>
      </p:sp>
    </p:spTree>
    <p:extLst>
      <p:ext uri="{BB962C8B-B14F-4D97-AF65-F5344CB8AC3E}">
        <p14:creationId xmlns:p14="http://schemas.microsoft.com/office/powerpoint/2010/main" val="3844564716"/>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70228-14E9-4F50-B170-62647BEAFAD8}"/>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
        <p:nvSpPr>
          <p:cNvPr id="5" name="Rectangle 4">
            <a:extLst>
              <a:ext uri="{FF2B5EF4-FFF2-40B4-BE49-F238E27FC236}">
                <a16:creationId xmlns:a16="http://schemas.microsoft.com/office/drawing/2014/main" id="{D7DCC006-7D08-49E2-B8F9-52BCA0813FAD}"/>
              </a:ext>
            </a:extLst>
          </p:cNvPr>
          <p:cNvSpPr/>
          <p:nvPr/>
        </p:nvSpPr>
        <p:spPr>
          <a:xfrm>
            <a:off x="262558" y="620688"/>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Palatino Linotype" panose="02040502050505030304" pitchFamily="18" charset="0"/>
            </a:endParaRPr>
          </a:p>
          <a:p>
            <a:pPr marL="261938"/>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Palatino Linotype" panose="02040502050505030304" pitchFamily="18" charset="0"/>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endParaRPr lang="en-IN" sz="800" dirty="0">
              <a:solidFill>
                <a:srgbClr val="0077AA"/>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093036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263352"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551384" y="1173619"/>
            <a:ext cx="11377264" cy="507831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a:t>
            </a:r>
            <a:r>
              <a:rPr lang="en-US" dirty="0">
                <a:solidFill>
                  <a:srgbClr val="834689"/>
                </a:solidFill>
                <a:latin typeface="Segoe UI Semilight" panose="020B0402040204020203" pitchFamily="34" charset="0"/>
                <a:cs typeface="Segoe UI Semilight" panose="020B0402040204020203" pitchFamily="34" charset="0"/>
              </a:rPr>
              <a:t>DATE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dirty="0">
                <a:latin typeface="Segoe UI Semilight" panose="020B0402040204020203" pitchFamily="34" charset="0"/>
                <a:cs typeface="Segoe UI Semilight" panose="020B0402040204020203" pitchFamily="34" charset="0"/>
              </a:rPr>
              <a:t>    declare c1 </a:t>
            </a:r>
            <a:r>
              <a:rPr lang="en-US" dirty="0">
                <a:solidFill>
                  <a:srgbClr val="834689"/>
                </a:solidFill>
                <a:latin typeface="Segoe UI Semilight" panose="020B0402040204020203" pitchFamily="34" charset="0"/>
                <a:cs typeface="Segoe UI Semilight" panose="020B0402040204020203" pitchFamily="34" charset="0"/>
              </a:rPr>
              <a:t>CURSOR</a:t>
            </a:r>
            <a:r>
              <a:rPr lang="en-US" dirty="0">
                <a:latin typeface="Segoe UI Semilight" panose="020B0402040204020203" pitchFamily="34" charset="0"/>
                <a:cs typeface="Segoe UI Semilight" panose="020B0402040204020203" pitchFamily="34" charset="0"/>
              </a:rPr>
              <a:t> FOR SELECT </a:t>
            </a:r>
            <a:r>
              <a:rPr lang="en-US" dirty="0">
                <a:solidFill>
                  <a:srgbClr val="A67F59"/>
                </a:solidFill>
                <a:latin typeface="Segoe UI Semilight" panose="020B0402040204020203" pitchFamily="34" charset="0"/>
                <a:cs typeface="Segoe UI Semilight" panose="020B0402040204020203" pitchFamily="34" charset="0"/>
              </a:rPr>
              <a:t>*</a:t>
            </a:r>
            <a:r>
              <a:rPr lang="en-US" dirty="0">
                <a:latin typeface="Segoe UI Semilight" panose="020B0402040204020203" pitchFamily="34" charset="0"/>
                <a:cs typeface="Segoe UI Semilight" panose="020B0402040204020203" pitchFamily="34" charset="0"/>
              </a:rPr>
              <a:t> FROM student;</a:t>
            </a:r>
          </a:p>
          <a:p>
            <a:r>
              <a:rPr lang="en-US" dirty="0">
                <a:latin typeface="Segoe UI Semilight" panose="020B0402040204020203" pitchFamily="34" charset="0"/>
                <a:cs typeface="Segoe UI Semilight" panose="020B0402040204020203" pitchFamily="34" charset="0"/>
              </a:rPr>
              <a:t>    declare EXIT HANDLER FOR NOT FOUND SELECT "No more student found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85C0840-4AF8-4CBF-96CC-7C9B8D5C525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306308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val="167128863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483051"/>
            <a:ext cx="11953328" cy="618630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_status,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status, total FROM ord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WHERE custid =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40B538A9-8474-4DE9-BFA5-2BAF98F7A07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834351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19336" y="278060"/>
            <a:ext cx="11953328" cy="646330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procedurename(_custID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_status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b1: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(SELECT true FROM customer WHERE custid= _custID)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 FROM customer WHERE custid= _custID;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b2: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_orderdate, _shipdate </a:t>
            </a:r>
            <a:r>
              <a:rPr lang="en-IN" dirty="0">
                <a:solidFill>
                  <a:srgbClr val="834689"/>
                </a:solidFill>
                <a:latin typeface="Segoe UI Semilight" panose="020B0402040204020203" pitchFamily="34" charset="0"/>
                <a:cs typeface="Segoe UI Semilight" panose="020B0402040204020203" pitchFamily="34" charset="0"/>
              </a:rPr>
              <a:t>DATETIME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_commplan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_total </a:t>
            </a:r>
            <a:r>
              <a:rPr lang="en-IN" dirty="0">
                <a:solidFill>
                  <a:srgbClr val="834689"/>
                </a:solidFill>
                <a:latin typeface="Segoe UI Semilight" panose="020B0402040204020203" pitchFamily="34" charset="0"/>
                <a:cs typeface="Segoe UI Semilight" panose="020B0402040204020203" pitchFamily="34" charset="0"/>
              </a:rPr>
              <a:t>FLOAT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(8,2);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ordID, orderdate, commplan, shipdate, total   FROM ord WHERE custid =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_custID  and status= _status;</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_ordID, _orderdate, _commplan, _shipdate,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_ordID, _orderdate, _commplan, _shipdate, _status _total;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b2;</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b1 $$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3BFBE10C-E9A3-4EDE-834C-EE180EE209E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202691635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354D7-970D-4888-9F46-BFFCD1A8C4A7}"/>
              </a:ext>
            </a:extLst>
          </p:cNvPr>
          <p:cNvSpPr/>
          <p:nvPr/>
        </p:nvSpPr>
        <p:spPr>
          <a:xfrm>
            <a:off x="0" y="523221"/>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id="{A6AAE254-1EBD-419D-86B0-D26ECDDC8284}"/>
              </a:ext>
            </a:extLst>
          </p:cNvPr>
          <p:cNvSpPr/>
          <p:nvPr/>
        </p:nvSpPr>
        <p:spPr>
          <a:xfrm>
            <a:off x="795" y="908721"/>
            <a:ext cx="12190412" cy="6063198"/>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b1:</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if x is null then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SELECT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b2: </a:t>
            </a:r>
            <a:r>
              <a:rPr lang="en-US" sz="1600" dirty="0">
                <a:solidFill>
                  <a:srgbClr val="0077AA"/>
                </a:solidFill>
                <a:latin typeface="Segoe UI Semilight" panose="020B0402040204020203" pitchFamily="34" charset="0"/>
                <a:cs typeface="Segoe UI Semilight" panose="020B0402040204020203" pitchFamily="34" charset="0"/>
              </a:rPr>
              <a:t>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a:t>
            </a:r>
            <a:r>
              <a:rPr lang="en-US" sz="1600" dirty="0">
                <a:solidFill>
                  <a:srgbClr val="834689"/>
                </a:solidFill>
                <a:latin typeface="Segoe UI Semilight" panose="020B0402040204020203" pitchFamily="34" charset="0"/>
                <a:cs typeface="Segoe UI Semilight" panose="020B0402040204020203" pitchFamily="34" charset="0"/>
              </a:rPr>
              <a:t>VARCHAR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a:t>
            </a:r>
            <a:r>
              <a:rPr lang="en-US" sz="1600" dirty="0">
                <a:solidFill>
                  <a:srgbClr val="834689"/>
                </a:solidFill>
                <a:latin typeface="Segoe UI Semilight" panose="020B0402040204020203" pitchFamily="34" charset="0"/>
                <a:cs typeface="Segoe UI Semilight" panose="020B0402040204020203" pitchFamily="34" charset="0"/>
              </a:rPr>
              <a:t>INT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c1 </a:t>
            </a:r>
            <a:r>
              <a:rPr lang="en-US" sz="1600" dirty="0">
                <a:solidFill>
                  <a:srgbClr val="834689"/>
                </a:solidFill>
                <a:latin typeface="Segoe UI Semilight" panose="020B0402040204020203" pitchFamily="34" charset="0"/>
                <a:cs typeface="Segoe UI Semilight" panose="020B0402040204020203" pitchFamily="34" charset="0"/>
              </a:rPr>
              <a:t>CURSOR</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for SELECT name, college, university, marks, year FROM student_qualifications where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EXIT HANDLER FOR NOT FOUND SELECT "Done";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loop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if;</a:t>
            </a:r>
          </a:p>
          <a:p>
            <a:r>
              <a:rPr lang="en-US" sz="1600" dirty="0">
                <a:solidFill>
                  <a:srgbClr val="0077AA"/>
                </a:solidFill>
                <a:latin typeface="Segoe UI Semilight" panose="020B0402040204020203" pitchFamily="34" charset="0"/>
                <a:cs typeface="Segoe UI Semilight" panose="020B0402040204020203" pitchFamily="34" charset="0"/>
              </a:rPr>
              <a:t>end</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0449B06B-43AC-4CCA-8A25-4325CFD78F7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cursor </a:t>
            </a:r>
          </a:p>
        </p:txBody>
      </p:sp>
    </p:spTree>
    <p:extLst>
      <p:ext uri="{BB962C8B-B14F-4D97-AF65-F5344CB8AC3E}">
        <p14:creationId xmlns:p14="http://schemas.microsoft.com/office/powerpoint/2010/main" val="103317766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58785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25</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done </a:t>
            </a:r>
            <a:r>
              <a:rPr lang="en-IN" dirty="0">
                <a:solidFill>
                  <a:srgbClr val="834689"/>
                </a:solidFill>
                <a:latin typeface="Segoe UI Semilight" panose="020B0402040204020203" pitchFamily="34" charset="0"/>
                <a:cs typeface="Segoe UI Semilight" panose="020B0402040204020203" pitchFamily="34" charset="0"/>
              </a:rPr>
              <a:t>TINYINT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FALSE;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varempno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varename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empno, ename FROM emp WHERE job = 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NOT FOUND set done=true;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lbl: </a:t>
            </a:r>
            <a:r>
              <a:rPr lang="en-IN" dirty="0">
                <a:solidFill>
                  <a:srgbClr val="0077AA"/>
                </a:solidFill>
                <a:latin typeface="Segoe UI Semilight" panose="020B0402040204020203" pitchFamily="34" charset="0"/>
                <a:cs typeface="Segoe UI Semilight" panose="020B0402040204020203" pitchFamily="34" charset="0"/>
              </a:rPr>
              <a:t>loop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varempno, varename;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done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LEAVE loop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lbl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varempno as "Employee No.", varename as "Employee 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loop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lbl;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l$$</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845747002"/>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cursor</a:t>
            </a:r>
            <a:endParaRPr lang="en-IN" sz="3200" i="1" dirty="0">
              <a:solidFill>
                <a:srgbClr val="FF9900"/>
              </a:solidFill>
              <a:latin typeface="Arial" pitchFamily="34" charset="0"/>
              <a:cs typeface="Arial" pitchFamily="34" charset="0"/>
            </a:endParaRPr>
          </a:p>
        </p:txBody>
      </p:sp>
      <p:sp>
        <p:nvSpPr>
          <p:cNvPr id="3" name="Rectangle 2"/>
          <p:cNvSpPr/>
          <p:nvPr/>
        </p:nvSpPr>
        <p:spPr>
          <a:xfrm>
            <a:off x="623392" y="652896"/>
            <a:ext cx="10945216" cy="480131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p, q, r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c1 </a:t>
            </a:r>
            <a:r>
              <a:rPr lang="en-IN" dirty="0">
                <a:solidFill>
                  <a:srgbClr val="834689"/>
                </a:solidFill>
                <a:latin typeface="Segoe UI Semilight" panose="020B0402040204020203" pitchFamily="34" charset="0"/>
                <a:cs typeface="Segoe UI Semilight" panose="020B0402040204020203" pitchFamily="34" charset="0"/>
              </a:rPr>
              <a:t>CURSOR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FOR SELECT * FROM d;</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1329 SELECT "No More data to extract" as R1;</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OPEN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a:t>
            </a:r>
          </a:p>
          <a:p>
            <a:pPr marL="273050"/>
            <a:r>
              <a:rPr lang="en-IN" dirty="0">
                <a:highlight>
                  <a:srgbClr val="FFFF00"/>
                </a:highlight>
                <a:latin typeface="Segoe UI Semilight" panose="020B0402040204020203" pitchFamily="34" charset="0"/>
                <a:ea typeface="Segoe UI Symbol" panose="020B0502040204020203" pitchFamily="34" charset="0"/>
                <a:cs typeface="Segoe UI Semilight" panose="020B0402040204020203" pitchFamily="34" charset="0"/>
              </a:rPr>
              <a:t>      SELECT sleep(20);</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lbl:</a:t>
            </a:r>
            <a:r>
              <a:rPr lang="en-IN" dirty="0">
                <a:solidFill>
                  <a:srgbClr val="0077AA"/>
                </a:solidFill>
                <a:latin typeface="Segoe UI Semilight" panose="020B0402040204020203" pitchFamily="34" charset="0"/>
                <a:cs typeface="Segoe UI Semilight" panose="020B0402040204020203" pitchFamily="34" charset="0"/>
              </a:rPr>
              <a:t>loop</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FETCH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p, q, r;</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x, p, q, r;</a:t>
            </a:r>
          </a:p>
          <a:p>
            <a:pPr marL="273050"/>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loop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CLOSE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c1;  </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73050"/>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57160957-32A6-4BAB-94CF-1CBFB3F96C6E}"/>
              </a:ext>
            </a:extLst>
          </p:cNvPr>
          <p:cNvSpPr txBox="1"/>
          <p:nvPr/>
        </p:nvSpPr>
        <p:spPr>
          <a:xfrm>
            <a:off x="4655840" y="5385410"/>
            <a:ext cx="2592288" cy="707886"/>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1</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call pro1();</a:t>
            </a:r>
          </a:p>
        </p:txBody>
      </p:sp>
      <p:sp>
        <p:nvSpPr>
          <p:cNvPr id="8" name="TextBox 7">
            <a:extLst>
              <a:ext uri="{FF2B5EF4-FFF2-40B4-BE49-F238E27FC236}">
                <a16:creationId xmlns:a16="http://schemas.microsoft.com/office/drawing/2014/main" id="{3051BD50-626E-4BD3-AC66-6A9D61787751}"/>
              </a:ext>
            </a:extLst>
          </p:cNvPr>
          <p:cNvSpPr txBox="1"/>
          <p:nvPr/>
        </p:nvSpPr>
        <p:spPr>
          <a:xfrm>
            <a:off x="7236994" y="5385410"/>
            <a:ext cx="4691654" cy="984885"/>
          </a:xfrm>
          <a:prstGeom prst="rect">
            <a:avLst/>
          </a:prstGeom>
          <a:noFill/>
        </p:spPr>
        <p:txBody>
          <a:bodyPr wrap="square">
            <a:spAutoFit/>
          </a:bodyPr>
          <a:lstStyle/>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USER root session 2</a:t>
            </a:r>
          </a:p>
          <a:p>
            <a:endParaRPr lang="en-IN" sz="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(1,1,1,1);</a:t>
            </a:r>
          </a:p>
          <a:p>
            <a:r>
              <a:rPr lang="en-IN" dirty="0">
                <a:solidFill>
                  <a:schemeClr val="accent6">
                    <a:lumMod val="50000"/>
                  </a:schemeClr>
                </a:solidFill>
                <a:latin typeface="Segoe UI Semilight" panose="020B0402040204020203" pitchFamily="34" charset="0"/>
                <a:cs typeface="Segoe UI Semilight" panose="020B0402040204020203" pitchFamily="34" charset="0"/>
              </a:rPr>
              <a:t>mysql&gt; commit;</a:t>
            </a:r>
            <a:endParaRPr lang="en-IN"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31540046"/>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476672"/>
            <a:ext cx="8839200" cy="6552728"/>
          </a:xfrm>
          <a:prstGeom prst="rect">
            <a:avLst/>
          </a:prstGeom>
        </p:spPr>
        <p:txBody>
          <a:bodyPr>
            <a:noAutofit/>
          </a:bodyPr>
          <a:lstStyle/>
          <a:p>
            <a:pPr algn="ct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326FA28-3809-4182-B49C-CE2B4D025AAA}"/>
              </a:ext>
            </a:extLst>
          </p:cNvPr>
          <p:cNvSpPr txBox="1"/>
          <p:nvPr/>
        </p:nvSpPr>
        <p:spPr>
          <a:xfrm>
            <a:off x="623392" y="476672"/>
            <a:ext cx="6096000" cy="2308324"/>
          </a:xfrm>
          <a:prstGeom prst="rect">
            <a:avLst/>
          </a:prstGeom>
          <a:noFill/>
        </p:spPr>
        <p:txBody>
          <a:bodyPr wrap="square">
            <a:spAutoFit/>
          </a:bodyPr>
          <a:lstStyle/>
          <a:p>
            <a:r>
              <a:rPr lang="en-IN" dirty="0"/>
              <a:t>Declare v int default 0;</a:t>
            </a:r>
          </a:p>
          <a:p>
            <a:r>
              <a:rPr lang="en-IN" dirty="0"/>
              <a:t>Declare cur1 cursor for select * from emp;</a:t>
            </a:r>
          </a:p>
          <a:p>
            <a:r>
              <a:rPr lang="en-IN" dirty="0"/>
              <a:t>Declare exit handler for 1362 select “EOF”;</a:t>
            </a:r>
          </a:p>
          <a:p>
            <a:r>
              <a:rPr lang="en-IN" dirty="0" err="1"/>
              <a:t>Delcare</a:t>
            </a:r>
            <a:r>
              <a:rPr lang="en-IN" dirty="0"/>
              <a:t> ex condition for </a:t>
            </a:r>
            <a:r>
              <a:rPr lang="en-IN" dirty="0" err="1"/>
              <a:t>sqlstate</a:t>
            </a:r>
            <a:r>
              <a:rPr lang="en-IN" dirty="0"/>
              <a:t> “42000”;</a:t>
            </a:r>
          </a:p>
          <a:p>
            <a:r>
              <a:rPr lang="en-IN" dirty="0"/>
              <a:t>Signal ex set </a:t>
            </a:r>
            <a:r>
              <a:rPr lang="en-IN" dirty="0" err="1"/>
              <a:t>message_text</a:t>
            </a:r>
            <a:r>
              <a:rPr lang="en-IN" dirty="0"/>
              <a:t> = “Invalid”;</a:t>
            </a:r>
          </a:p>
          <a:p>
            <a:endParaRPr lang="en-IN" dirty="0"/>
          </a:p>
          <a:p>
            <a:r>
              <a:rPr lang="en-IN" dirty="0"/>
              <a:t>Or </a:t>
            </a:r>
          </a:p>
          <a:p>
            <a:r>
              <a:rPr lang="en-IN" dirty="0"/>
              <a:t>Signal </a:t>
            </a:r>
            <a:r>
              <a:rPr lang="en-IN" dirty="0" err="1"/>
              <a:t>sqlstate</a:t>
            </a:r>
            <a:r>
              <a:rPr lang="en-IN" dirty="0"/>
              <a:t> “42000” set </a:t>
            </a:r>
            <a:r>
              <a:rPr lang="en-IN" dirty="0" err="1"/>
              <a:t>message_text</a:t>
            </a:r>
            <a:r>
              <a:rPr lang="en-IN" dirty="0"/>
              <a:t> = “Error”;</a:t>
            </a:r>
          </a:p>
        </p:txBody>
      </p:sp>
    </p:spTree>
    <p:extLst>
      <p:ext uri="{BB962C8B-B14F-4D97-AF65-F5344CB8AC3E}">
        <p14:creationId xmlns:p14="http://schemas.microsoft.com/office/powerpoint/2010/main" val="3663969365"/>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exception / signal </a:t>
            </a:r>
          </a:p>
        </p:txBody>
      </p:sp>
      <p:sp>
        <p:nvSpPr>
          <p:cNvPr id="8" name="Rectangle 7"/>
          <p:cNvSpPr/>
          <p:nvPr/>
        </p:nvSpPr>
        <p:spPr>
          <a:xfrm>
            <a:off x="478800" y="767478"/>
            <a:ext cx="10040416" cy="507831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procedurename()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a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101;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pPr marL="261938"/>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a = 10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'ok';</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582746930"/>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4" name="Rectangle 3"/>
          <p:cNvSpPr/>
          <p:nvPr/>
        </p:nvSpPr>
        <p:spPr>
          <a:xfrm>
            <a:off x="498746" y="3103660"/>
            <a:ext cx="11377264" cy="707886"/>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RETURNS</a:t>
            </a:r>
            <a:r>
              <a:rPr lang="en-IN" sz="1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 may be specified </a:t>
            </a:r>
            <a:r>
              <a:rPr lang="en-IN" i="1" dirty="0">
                <a:latin typeface="Arial" panose="020B0604020202020204" pitchFamily="34" charset="0"/>
                <a:cs typeface="Arial" panose="020B0604020202020204" pitchFamily="34" charset="0"/>
              </a:rPr>
              <a:t>only for a FUNCTION</a:t>
            </a:r>
            <a:r>
              <a:rPr lang="en-IN" dirty="0">
                <a:latin typeface="Arial" panose="020B0604020202020204" pitchFamily="34" charset="0"/>
                <a:cs typeface="Arial" panose="020B0604020202020204" pitchFamily="34" charset="0"/>
              </a:rPr>
              <a:t>, for which it is mandatory. It indicates the return type of the function, and the function body must contain a </a:t>
            </a:r>
            <a:r>
              <a:rPr lang="en-IN" sz="2000" dirty="0">
                <a:latin typeface="Arial" panose="020B0604020202020204" pitchFamily="34" charset="0"/>
                <a:cs typeface="Arial" panose="020B0604020202020204" pitchFamily="34" charset="0"/>
              </a:rPr>
              <a:t>RETURN</a:t>
            </a:r>
            <a:r>
              <a:rPr lang="en-IN" dirty="0">
                <a:latin typeface="Arial" panose="020B0604020202020204" pitchFamily="34" charset="0"/>
                <a:cs typeface="Arial" panose="020B0604020202020204" pitchFamily="34" charset="0"/>
              </a:rPr>
              <a:t> value statement.</a:t>
            </a:r>
          </a:p>
        </p:txBody>
      </p:sp>
      <p:sp>
        <p:nvSpPr>
          <p:cNvPr id="5" name="Rectangle 4"/>
          <p:cNvSpPr/>
          <p:nvPr/>
        </p:nvSpPr>
        <p:spPr>
          <a:xfrm>
            <a:off x="299356" y="3894277"/>
            <a:ext cx="11576654" cy="193899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  </a:t>
            </a:r>
          </a:p>
          <a:p>
            <a:endParaRPr lang="en-IN" sz="800" dirty="0">
              <a:solidFill>
                <a:srgbClr val="FF0000"/>
              </a:solidFill>
              <a:latin typeface="Palatino Linotype" panose="02040502050505030304" pitchFamily="18" charset="0"/>
              <a:cs typeface="Arial" panose="020B0604020202020204" pitchFamily="34" charset="0"/>
            </a:endParaRPr>
          </a:p>
          <a:p>
            <a:r>
              <a:rPr lang="en-IN" dirty="0">
                <a:latin typeface="Arial" panose="020B0604020202020204" pitchFamily="34" charset="0"/>
                <a:cs typeface="Arial" panose="020B0604020202020204" pitchFamily="34" charset="0"/>
              </a:rPr>
              <a:t>ERROR 1415 (0A000): Not allowed to return a result set from a function</a:t>
            </a:r>
          </a:p>
          <a:p>
            <a:r>
              <a:rPr lang="en-IN" dirty="0">
                <a:solidFill>
                  <a:srgbClr val="FF0000"/>
                </a:solidFill>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92D050"/>
                </a:solidFill>
                <a:latin typeface="Arial" panose="020B0604020202020204" pitchFamily="34" charset="0"/>
                <a:cs typeface="Arial" panose="020B0604020202020204" pitchFamily="34" charset="0"/>
              </a:rPr>
              <a:t>// will not work in FUNCTION</a:t>
            </a:r>
          </a:p>
          <a:p>
            <a:endParaRPr lang="en-IN" dirty="0">
              <a:solidFill>
                <a:srgbClr val="92D05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"Hello World"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x;     </a:t>
            </a:r>
            <a:r>
              <a:rPr lang="en-IN" dirty="0">
                <a:solidFill>
                  <a:srgbClr val="92D050"/>
                </a:solidFill>
                <a:latin typeface="Arial" panose="020B0604020202020204" pitchFamily="34" charset="0"/>
                <a:cs typeface="Arial" panose="020B0604020202020204" pitchFamily="34" charset="0"/>
              </a:rPr>
              <a:t>// will work in FUNCTION</a:t>
            </a:r>
          </a:p>
        </p:txBody>
      </p:sp>
      <p:sp>
        <p:nvSpPr>
          <p:cNvPr id="6" name="Rectangle 5"/>
          <p:cNvSpPr/>
          <p:nvPr/>
        </p:nvSpPr>
        <p:spPr>
          <a:xfrm>
            <a:off x="258024" y="6343095"/>
            <a:ext cx="5929354" cy="400110"/>
          </a:xfrm>
          <a:prstGeom prst="rect">
            <a:avLst/>
          </a:prstGeom>
        </p:spPr>
        <p:txBody>
          <a:bodyPr wrap="square">
            <a:spAutoFit/>
          </a:bodyPr>
          <a:lstStyle/>
          <a:p>
            <a:r>
              <a:rPr lang="en-US" sz="2000" dirty="0">
                <a:solidFill>
                  <a:schemeClr val="accent2">
                    <a:lumMod val="50000"/>
                  </a:schemeClr>
                </a:solidFill>
              </a:rPr>
              <a:t>SET GLOBAL log_bin_trust_function_creators = 1;</a:t>
            </a:r>
          </a:p>
        </p:txBody>
      </p:sp>
      <p:sp>
        <p:nvSpPr>
          <p:cNvPr id="7" name="Rectangle 6">
            <a:extLst>
              <a:ext uri="{FF2B5EF4-FFF2-40B4-BE49-F238E27FC236}">
                <a16:creationId xmlns:a16="http://schemas.microsoft.com/office/drawing/2014/main" id="{60FC5E54-DB6D-4370-90FA-4BBF1F55F28E}"/>
              </a:ext>
            </a:extLst>
          </p:cNvPr>
          <p:cNvSpPr/>
          <p:nvPr/>
        </p:nvSpPr>
        <p:spPr>
          <a:xfrm>
            <a:off x="258024" y="1178328"/>
            <a:ext cx="11617986" cy="1107996"/>
          </a:xfrm>
          <a:prstGeom prst="rect">
            <a:avLst/>
          </a:prstGeom>
          <a:no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specify IN , OUT or INOUT modifiers to the parameters.</a:t>
            </a:r>
          </a:p>
        </p:txBody>
      </p:sp>
      <p:sp>
        <p:nvSpPr>
          <p:cNvPr id="10" name="TextBox 9">
            <a:extLst>
              <a:ext uri="{FF2B5EF4-FFF2-40B4-BE49-F238E27FC236}">
                <a16:creationId xmlns:a16="http://schemas.microsoft.com/office/drawing/2014/main" id="{0A8DBDF6-3BA6-41CD-9D0F-E7CED0CD30F7}"/>
              </a:ext>
            </a:extLst>
          </p:cNvPr>
          <p:cNvSpPr txBox="1"/>
          <p:nvPr/>
        </p:nvSpPr>
        <p:spPr>
          <a:xfrm>
            <a:off x="159697" y="147568"/>
            <a:ext cx="11814640" cy="877163"/>
          </a:xfrm>
          <a:prstGeom prst="rect">
            <a:avLst/>
          </a:prstGeom>
          <a:noFill/>
        </p:spPr>
        <p:txBody>
          <a:bodyPr wrap="square">
            <a:spAutoFit/>
          </a:bodyPr>
          <a:lstStyle/>
          <a:p>
            <a:r>
              <a:rPr lang="en-IN" sz="1700" dirty="0"/>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p>
        </p:txBody>
      </p:sp>
    </p:spTree>
    <p:extLst>
      <p:ext uri="{BB962C8B-B14F-4D97-AF65-F5344CB8AC3E}">
        <p14:creationId xmlns:p14="http://schemas.microsoft.com/office/powerpoint/2010/main" val="64507137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8800" y="767478"/>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1001;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p:cNvSpPr/>
          <p:nvPr/>
        </p:nvSpPr>
        <p:spPr>
          <a:xfrm>
            <a:off x="478800" y="3868013"/>
            <a:ext cx="10184432"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total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default 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sum</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into total from EMP where job=para1;</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total</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7927984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8" name="Rectangle 7"/>
          <p:cNvSpPr/>
          <p:nvPr/>
        </p:nvSpPr>
        <p:spPr>
          <a:xfrm>
            <a:off x="479376" y="1070734"/>
            <a:ext cx="11233248"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max(deptno) + 1  FROM dept);</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Rectangle 4">
            <a:extLst>
              <a:ext uri="{FF2B5EF4-FFF2-40B4-BE49-F238E27FC236}">
                <a16:creationId xmlns:a16="http://schemas.microsoft.com/office/drawing/2014/main" id="{F9150500-D075-4434-B795-9ABB4C13BF18}"/>
              </a:ext>
            </a:extLst>
          </p:cNvPr>
          <p:cNvSpPr/>
          <p:nvPr/>
        </p:nvSpPr>
        <p:spPr>
          <a:xfrm>
            <a:off x="479376" y="3663022"/>
            <a:ext cx="11233248" cy="286232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Segoe UI Semilight" panose="020B0402040204020203" pitchFamily="34" charset="0"/>
                <a:cs typeface="Segoe UI Semilight" panose="020B0402040204020203" pitchFamily="34" charset="0"/>
              </a:rPr>
              <a:t>INT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rgbClr val="834689"/>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max</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+ 1 INTO x  FROM dept;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797255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8747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8C9F9D44-9CFB-4069-BE75-0742C52A58DE}"/>
              </a:ext>
            </a:extLst>
          </p:cNvPr>
          <p:cNvSpPr/>
          <p:nvPr/>
        </p:nvSpPr>
        <p:spPr>
          <a:xfrm>
            <a:off x="479376" y="1069200"/>
            <a:ext cx="11233248"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(xx int) RETURNS</a:t>
            </a:r>
            <a:r>
              <a:rPr lang="en-US" dirty="0">
                <a:solidFill>
                  <a:srgbClr val="0077AA"/>
                </a:solidFill>
                <a:latin typeface="Segoe UI Semilight" panose="020B04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50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solidFill>
                <a:srgbClr val="0077AA"/>
              </a:solidFill>
              <a:latin typeface="Segoe UI Semilight" panose="020B04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DETERMINISTIC</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BOOL</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SELECT true INTO x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if x 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return (SELECT CONCAT(ename, " ", job, " ", sal) FROM emp WHERE empno=xx);</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return "deptno is not valid";</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end if;	</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36154455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5" name="Rectangle 4">
            <a:extLst>
              <a:ext uri="{FF2B5EF4-FFF2-40B4-BE49-F238E27FC236}">
                <a16:creationId xmlns:a16="http://schemas.microsoft.com/office/drawing/2014/main" id="{69D863AA-C99D-4312-97F5-3307CFA7A9E9}"/>
              </a:ext>
            </a:extLst>
          </p:cNvPr>
          <p:cNvSpPr/>
          <p:nvPr/>
        </p:nvSpPr>
        <p:spPr>
          <a:xfrm>
            <a:off x="479376" y="1069200"/>
            <a:ext cx="11305256"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functionname(no int) 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distinct 'Number present' INTO x FROM t1 WHERE c1 =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is not null 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return(x);</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return (no);</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87274413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user defined function - examples</a:t>
            </a:r>
          </a:p>
        </p:txBody>
      </p:sp>
      <p:sp>
        <p:nvSpPr>
          <p:cNvPr id="6" name="Rectangle 5">
            <a:extLst>
              <a:ext uri="{FF2B5EF4-FFF2-40B4-BE49-F238E27FC236}">
                <a16:creationId xmlns:a16="http://schemas.microsoft.com/office/drawing/2014/main" id="{83BB7B94-80FB-40D9-9578-D7FC4C5D6C39}"/>
              </a:ext>
            </a:extLst>
          </p:cNvPr>
          <p:cNvSpPr/>
          <p:nvPr/>
        </p:nvSpPr>
        <p:spPr>
          <a:xfrm>
            <a:off x="478800" y="1069200"/>
            <a:ext cx="1130400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FUNCTION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functionname;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FUNCTION </a:t>
            </a:r>
            <a:r>
              <a:rPr lang="en-IN">
                <a:latin typeface="Segoe UI Semilight" panose="020B0402040204020203" pitchFamily="34" charset="0"/>
                <a:ea typeface="Segoe UI Symbol" panose="020B0502040204020203" pitchFamily="34" charset="0"/>
                <a:cs typeface="Segoe UI Semilight" panose="020B0402040204020203" pitchFamily="34" charset="0"/>
              </a:rPr>
              <a:t>functionname()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RETURNS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sz="1800" dirty="0">
                <a:solidFill>
                  <a:srgbClr val="0077AA"/>
                </a:solidFill>
                <a:latin typeface="Segoe UI Semilight" panose="020B0402040204020203" pitchFamily="34" charset="0"/>
                <a:cs typeface="Segoe UI Semilight" panose="020B0402040204020203" pitchFamily="34" charset="0"/>
              </a:rPr>
              <a:t>DETERMINISTIC</a:t>
            </a:r>
            <a:endPar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#CREATE TABLE temp (col1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#ALTER TABLE temp ADD col2 INT;</a:t>
            </a:r>
          </a:p>
          <a:p>
            <a:pPr marL="261938"/>
            <a:r>
              <a:rPr lang="en-IN"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   #DROP TABLE temp;</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return "done";</a:t>
            </a:r>
            <a:endParaRPr lang="en-IN" dirty="0">
              <a:solidFill>
                <a:srgbClr val="41C60C"/>
              </a:solidFill>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TextBox 6">
            <a:extLst>
              <a:ext uri="{FF2B5EF4-FFF2-40B4-BE49-F238E27FC236}">
                <a16:creationId xmlns:a16="http://schemas.microsoft.com/office/drawing/2014/main" id="{6436E620-69BD-4155-898A-F51C2C057C49}"/>
              </a:ext>
            </a:extLst>
          </p:cNvPr>
          <p:cNvSpPr txBox="1"/>
          <p:nvPr/>
        </p:nvSpPr>
        <p:spPr>
          <a:xfrm>
            <a:off x="479376" y="4415946"/>
            <a:ext cx="11303424" cy="400110"/>
          </a:xfrm>
          <a:prstGeom prst="rect">
            <a:avLst/>
          </a:prstGeom>
          <a:noFill/>
        </p:spPr>
        <p:txBody>
          <a:bodyPr wrap="square">
            <a:spAutoFit/>
          </a:bodyPr>
          <a:lstStyle/>
          <a:p>
            <a:r>
              <a:rPr lang="en-US" sz="2000" dirty="0">
                <a:solidFill>
                  <a:srgbClr val="C00000"/>
                </a:solidFill>
                <a:latin typeface="Segoe UI Semilight" panose="020B0402040204020203" pitchFamily="34" charset="0"/>
                <a:ea typeface="Segoe UI Symbol" panose="020B0502040204020203" pitchFamily="34" charset="0"/>
                <a:cs typeface="Segoe UI Semilight" panose="020B0402040204020203" pitchFamily="34" charset="0"/>
              </a:rPr>
              <a:t>ERROR 1422 (HY000): Explicit or implicit commit is not allowed in stored function or trigger.</a:t>
            </a:r>
            <a:endParaRPr lang="en-IN" sz="2000" dirty="0"/>
          </a:p>
        </p:txBody>
      </p:sp>
    </p:spTree>
    <p:extLst>
      <p:ext uri="{BB962C8B-B14F-4D97-AF65-F5344CB8AC3E}">
        <p14:creationId xmlns:p14="http://schemas.microsoft.com/office/powerpoint/2010/main" val="14409179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98884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6" name="TextBox 5">
            <a:extLst>
              <a:ext uri="{FF2B5EF4-FFF2-40B4-BE49-F238E27FC236}">
                <a16:creationId xmlns:a16="http://schemas.microsoft.com/office/drawing/2014/main" id="{FFB0035A-44FA-4390-A025-9F457B0836DC}"/>
              </a:ext>
            </a:extLst>
          </p:cNvPr>
          <p:cNvSpPr txBox="1"/>
          <p:nvPr/>
        </p:nvSpPr>
        <p:spPr>
          <a:xfrm>
            <a:off x="335360" y="2983632"/>
            <a:ext cx="11629292" cy="1323439"/>
          </a:xfrm>
          <a:prstGeom prst="rect">
            <a:avLst/>
          </a:prstGeom>
          <a:noFill/>
        </p:spPr>
        <p:txBody>
          <a:bodyPr wrap="square">
            <a:spAutoFit/>
          </a:bodyPr>
          <a:lstStyle/>
          <a:p>
            <a:r>
              <a:rPr lang="en-US" sz="2000" b="0" i="0" dirty="0">
                <a:solidFill>
                  <a:srgbClr val="171717"/>
                </a:solidFill>
                <a:effectLst/>
                <a:latin typeface="Palatino Linotype" panose="02040502050505030304" pitchFamily="18" charset="0"/>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lang="en-IN" sz="2000" dirty="0">
              <a:latin typeface="Palatino Linotype" panose="02040502050505030304" pitchFamily="18" charset="0"/>
            </a:endParaRPr>
          </a:p>
        </p:txBody>
      </p:sp>
      <p:sp>
        <p:nvSpPr>
          <p:cNvPr id="8" name="Rectangle 7">
            <a:extLst>
              <a:ext uri="{FF2B5EF4-FFF2-40B4-BE49-F238E27FC236}">
                <a16:creationId xmlns:a16="http://schemas.microsoft.com/office/drawing/2014/main" id="{ECDA4E93-A1B0-4A58-964C-C1AAE3632EB3}"/>
              </a:ext>
            </a:extLst>
          </p:cNvPr>
          <p:cNvSpPr/>
          <p:nvPr/>
        </p:nvSpPr>
        <p:spPr>
          <a:xfrm>
            <a:off x="406574" y="4221088"/>
            <a:ext cx="11377264" cy="2246769"/>
          </a:xfrm>
          <a:prstGeom prst="rect">
            <a:avLst/>
          </a:prstGeom>
          <a:solidFill>
            <a:schemeClr val="bg1"/>
          </a:solidFill>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pPr algn="just"/>
            <a:endParaRPr lang="en-IN" sz="800" dirty="0">
              <a:solidFill>
                <a:srgbClr val="FF0000"/>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20241173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490690" y="1624732"/>
            <a:ext cx="11005910" cy="2154436"/>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sz="800"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6" name="Rectangle 5"/>
          <p:cNvSpPr/>
          <p:nvPr/>
        </p:nvSpPr>
        <p:spPr>
          <a:xfrm>
            <a:off x="490690" y="838200"/>
            <a:ext cx="1100591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trigger is always associated with the table named tbl_name, which must refer to a permanent table. </a:t>
            </a:r>
          </a:p>
        </p:txBody>
      </p:sp>
      <p:sp>
        <p:nvSpPr>
          <p:cNvPr id="7" name="Rectangle 6"/>
          <p:cNvSpPr/>
          <p:nvPr/>
        </p:nvSpPr>
        <p:spPr>
          <a:xfrm>
            <a:off x="490690" y="4283804"/>
            <a:ext cx="10819369" cy="36933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SHOW CREATE TRIGGER </a:t>
            </a:r>
            <a:r>
              <a:rPr lang="en-IN" dirty="0">
                <a:latin typeface="Liberation Mono"/>
              </a:rPr>
              <a:t>trigger_name</a:t>
            </a:r>
          </a:p>
        </p:txBody>
      </p:sp>
      <p:sp>
        <p:nvSpPr>
          <p:cNvPr id="2" name="Rectangle 1"/>
          <p:cNvSpPr/>
          <p:nvPr/>
        </p:nvSpPr>
        <p:spPr>
          <a:xfrm>
            <a:off x="490690" y="5117122"/>
            <a:ext cx="6981957" cy="400110"/>
          </a:xfrm>
          <a:prstGeom prst="rect">
            <a:avLst/>
          </a:prstGeom>
          <a:solidFill>
            <a:srgbClr val="DC525C"/>
          </a:solidFill>
        </p:spPr>
        <p:txBody>
          <a:bodyPr wrap="square">
            <a:spAutoFit/>
          </a:bodyPr>
          <a:lstStyle/>
          <a:p>
            <a:r>
              <a:rPr lang="en-IN" sz="2000" dirty="0">
                <a:solidFill>
                  <a:srgbClr val="FFC000"/>
                </a:solidFill>
                <a:latin typeface="Arial" panose="020B0604020202020204" pitchFamily="34" charset="0"/>
                <a:cs typeface="Arial" panose="020B0604020202020204" pitchFamily="34" charset="0"/>
              </a:rPr>
              <a:t>DESC INFORMATION_SCHEMA.TRIGGERS</a:t>
            </a:r>
          </a:p>
        </p:txBody>
      </p:sp>
    </p:spTree>
    <p:extLst>
      <p:ext uri="{BB962C8B-B14F-4D97-AF65-F5344CB8AC3E}">
        <p14:creationId xmlns:p14="http://schemas.microsoft.com/office/powerpoint/2010/main" val="188818721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07368" y="992917"/>
            <a:ext cx="11377264" cy="4524315"/>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You put the trigger name after the CREATE TRIGGER statement. The trigger name should follow the naming convention [trigger time]_[table name]_[trigger event], for example before_employees_update.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The trigger event can be INSERT, UPDATE or DELETE. This event causes the trigger to be invoked. A trigger only can be invoked by one event. To define a trigger that is invoked by multiple events, you have to define multiple triggers, one for each event.</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A trigger must be associated with a specific table. Without a table trigger would not exist therefore you have to specify the table name after the ON keyword.</a:t>
            </a:r>
          </a:p>
          <a:p>
            <a:pPr algn="just"/>
            <a:endParaRPr lang="en-IN" dirty="0">
              <a:latin typeface="Palatino Linotype" panose="02040502050505030304" pitchFamily="18" charset="0"/>
              <a:cs typeface="Arial" panose="020B0604020202020204" pitchFamily="34" charset="0"/>
            </a:endParaRPr>
          </a:p>
          <a:p>
            <a:pPr algn="just"/>
            <a:r>
              <a:rPr lang="en-IN" dirty="0">
                <a:latin typeface="Palatino Linotype" panose="02040502050505030304" pitchFamily="18" charset="0"/>
                <a:cs typeface="Arial" panose="020B0604020202020204" pitchFamily="34" charset="0"/>
              </a:rPr>
              <a:t>You place the SQL statements between BEGIN and END block. This is where you define the logic for the trigger.</a:t>
            </a:r>
          </a:p>
        </p:txBody>
      </p:sp>
    </p:spTree>
    <p:extLst>
      <p:ext uri="{BB962C8B-B14F-4D97-AF65-F5344CB8AC3E}">
        <p14:creationId xmlns:p14="http://schemas.microsoft.com/office/powerpoint/2010/main" val="342196601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trigger_time  and  trigger_event ?</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982469"/>
            <a:ext cx="1144927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07368" y="1916832"/>
            <a:ext cx="1144927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trigger_event</a:t>
            </a:r>
            <a:r>
              <a:rPr lang="en-US" dirty="0">
                <a:latin typeface="Palatino Linotype" panose="02040502050505030304" pitchFamily="18" charset="0"/>
                <a:cs typeface="Arial" panose="020B0604020202020204" pitchFamily="34" charset="0"/>
              </a:rPr>
              <a:t> : trigger_event indicates the kind of operation that activates the trigger.</a:t>
            </a:r>
          </a:p>
        </p:txBody>
      </p:sp>
      <p:sp>
        <p:nvSpPr>
          <p:cNvPr id="2" name="Rectangle 1">
            <a:extLst>
              <a:ext uri="{FF2B5EF4-FFF2-40B4-BE49-F238E27FC236}">
                <a16:creationId xmlns:a16="http://schemas.microsoft.com/office/drawing/2014/main" id="{8B8A6DB7-8E54-4182-9E74-0791D0F68CDA}"/>
              </a:ext>
            </a:extLst>
          </p:cNvPr>
          <p:cNvSpPr/>
          <p:nvPr/>
        </p:nvSpPr>
        <p:spPr>
          <a:xfrm>
            <a:off x="463972" y="4797152"/>
            <a:ext cx="11103842" cy="1415772"/>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Dropping a partition does not activate DELETE triggers, either.</a:t>
            </a:r>
          </a:p>
        </p:txBody>
      </p:sp>
      <p:sp>
        <p:nvSpPr>
          <p:cNvPr id="9" name="Rectangle 8">
            <a:extLst>
              <a:ext uri="{FF2B5EF4-FFF2-40B4-BE49-F238E27FC236}">
                <a16:creationId xmlns:a16="http://schemas.microsoft.com/office/drawing/2014/main" id="{3AD3FAF4-D22C-4669-90CE-B70FFE3947F9}"/>
              </a:ext>
            </a:extLst>
          </p:cNvPr>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Tree>
    <p:extLst>
      <p:ext uri="{BB962C8B-B14F-4D97-AF65-F5344CB8AC3E}">
        <p14:creationId xmlns:p14="http://schemas.microsoft.com/office/powerpoint/2010/main" val="27221191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before and after</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990601"/>
            <a:ext cx="11521280" cy="2585323"/>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a BEFORE trigger fails, the operation on the corresponding row is not performed.</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BEFORE trigger is activated by the attempt to insert or modify the row or delete the row, regardless of whether the attempt subsequently succeeds.</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AFTER trigger is executed only if any BEFORE triggers and the row operation execute successfully.</a:t>
            </a:r>
          </a:p>
          <a:p>
            <a:pPr marL="285750" indent="-285750" algn="just">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An error during either a BEFORE or AFTER trigger results in failure of the entire statement that caused trigger invocation.</a:t>
            </a:r>
          </a:p>
        </p:txBody>
      </p:sp>
    </p:spTree>
    <p:extLst>
      <p:ext uri="{BB962C8B-B14F-4D97-AF65-F5344CB8AC3E}">
        <p14:creationId xmlns:p14="http://schemas.microsoft.com/office/powerpoint/2010/main" val="34733507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new and old</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838201"/>
            <a:ext cx="11306224" cy="646331"/>
          </a:xfrm>
          <a:prstGeom prst="rect">
            <a:avLst/>
          </a:prstGeom>
        </p:spPr>
        <p:txBody>
          <a:bodyPr wrap="square">
            <a:spAutoFit/>
          </a:bodyPr>
          <a:lstStyle/>
          <a:p>
            <a:pPr algn="just"/>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MySQL extensions to triggers; they are not case sensitive.</a:t>
            </a:r>
            <a:endParaRPr lang="en-US" dirty="0">
              <a:latin typeface="Palatino Linotype" panose="02040502050505030304" pitchFamily="18" charset="0"/>
              <a:cs typeface="Arial" panose="020B0604020202020204" pitchFamily="34" charset="0"/>
            </a:endParaRPr>
          </a:p>
        </p:txBody>
      </p:sp>
      <p:sp>
        <p:nvSpPr>
          <p:cNvPr id="7" name="Rectangle 6"/>
          <p:cNvSpPr/>
          <p:nvPr/>
        </p:nvSpPr>
        <p:spPr>
          <a:xfrm>
            <a:off x="479376" y="1688069"/>
            <a:ext cx="11305256" cy="707886"/>
          </a:xfrm>
          <a:prstGeom prst="rect">
            <a:avLst/>
          </a:prstGeom>
          <a:noFill/>
        </p:spPr>
        <p:txBody>
          <a:bodyPr wrap="square">
            <a:spAutoFit/>
          </a:bodyPr>
          <a:lstStyle/>
          <a:p>
            <a:r>
              <a:rPr lang="en-IN" sz="2000" dirty="0">
                <a:solidFill>
                  <a:schemeClr val="bg2">
                    <a:lumMod val="50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
        <p:nvSpPr>
          <p:cNvPr id="8" name="Rectangle 7"/>
          <p:cNvSpPr/>
          <p:nvPr/>
        </p:nvSpPr>
        <p:spPr>
          <a:xfrm>
            <a:off x="479376" y="2630270"/>
            <a:ext cx="11305256" cy="1446550"/>
          </a:xfrm>
          <a:prstGeom prst="rect">
            <a:avLst/>
          </a:prstGeom>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endParaRPr lang="en-US" dirty="0">
              <a:latin typeface="Palatino Linotype" panose="02040502050505030304" pitchFamily="18" charset="0"/>
              <a:cs typeface="Arial" panose="020B0604020202020204" pitchFamily="34" charset="0"/>
            </a:endParaRPr>
          </a:p>
        </p:txBody>
      </p:sp>
      <p:sp>
        <p:nvSpPr>
          <p:cNvPr id="2" name="Rectangle 1"/>
          <p:cNvSpPr/>
          <p:nvPr/>
        </p:nvSpPr>
        <p:spPr>
          <a:xfrm>
            <a:off x="479376" y="4419601"/>
            <a:ext cx="11305256" cy="1323439"/>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p>
        </p:txBody>
      </p:sp>
      <p:sp>
        <p:nvSpPr>
          <p:cNvPr id="3" name="Rectangle 2"/>
          <p:cNvSpPr/>
          <p:nvPr/>
        </p:nvSpPr>
        <p:spPr>
          <a:xfrm>
            <a:off x="6803460" y="6085821"/>
            <a:ext cx="4981172" cy="400110"/>
          </a:xfrm>
          <a:prstGeom prst="rect">
            <a:avLst/>
          </a:prstGeom>
        </p:spPr>
        <p:txBody>
          <a:bodyPr wrap="none">
            <a:spAutoFit/>
          </a:bodyPr>
          <a:lstStyle/>
          <a:p>
            <a:r>
              <a:rPr lang="en-IN" sz="2000" b="1" dirty="0">
                <a:solidFill>
                  <a:srgbClr val="0070C0"/>
                </a:solidFill>
              </a:rPr>
              <a:t>A column named with OLD is read only.</a:t>
            </a:r>
          </a:p>
        </p:txBody>
      </p:sp>
    </p:spTree>
    <p:extLst>
      <p:ext uri="{BB962C8B-B14F-4D97-AF65-F5344CB8AC3E}">
        <p14:creationId xmlns:p14="http://schemas.microsoft.com/office/powerpoint/2010/main" val="325237510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NOTE</a:t>
            </a:r>
            <a:endParaRPr lang="en-IN" sz="3200" i="1" dirty="0">
              <a:solidFill>
                <a:srgbClr val="FF9900"/>
              </a:solidFill>
              <a:latin typeface="Arial" pitchFamily="34" charset="0"/>
              <a:cs typeface="Arial" pitchFamily="34" charset="0"/>
            </a:endParaRPr>
          </a:p>
        </p:txBody>
      </p:sp>
      <p:sp>
        <p:nvSpPr>
          <p:cNvPr id="5" name="Rectangle 4"/>
          <p:cNvSpPr/>
          <p:nvPr/>
        </p:nvSpPr>
        <p:spPr>
          <a:xfrm>
            <a:off x="119336" y="838200"/>
            <a:ext cx="12072664"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cannot use the </a:t>
            </a:r>
            <a:r>
              <a:rPr lang="en-IN" b="1" i="1" dirty="0">
                <a:latin typeface="Palatino Linotype" panose="02040502050505030304" pitchFamily="18" charset="0"/>
                <a:cs typeface="Arial" panose="020B0604020202020204" pitchFamily="34" charset="0"/>
              </a:rPr>
              <a:t>CALL</a:t>
            </a:r>
            <a:r>
              <a:rPr lang="en-IN" dirty="0">
                <a:latin typeface="Palatino Linotype" panose="02040502050505030304" pitchFamily="18"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1342202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val="164540267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trigger </a:t>
            </a:r>
            <a:endParaRPr lang="en-IN" sz="3200" i="1" dirty="0">
              <a:solidFill>
                <a:srgbClr val="FF9900"/>
              </a:solidFill>
              <a:latin typeface="Arial" pitchFamily="34" charset="0"/>
              <a:cs typeface="Arial" pitchFamily="34" charset="0"/>
            </a:endParaRPr>
          </a:p>
        </p:txBody>
      </p:sp>
      <p:sp>
        <p:nvSpPr>
          <p:cNvPr id="9" name="Rectangle 8"/>
          <p:cNvSpPr/>
          <p:nvPr/>
        </p:nvSpPr>
        <p:spPr>
          <a:xfrm>
            <a:off x="591133" y="1881664"/>
            <a:ext cx="11014038"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96221" y="838201"/>
            <a:ext cx="11203935"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statement drops a trigger. The schema (database) name is optional. If the schema is omitted, the trigger is dropped from the default schema.</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591133" y="2648129"/>
            <a:ext cx="1101403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drop a table, any triggers for the table are also dropped. </a:t>
            </a:r>
          </a:p>
        </p:txBody>
      </p:sp>
      <p:sp>
        <p:nvSpPr>
          <p:cNvPr id="5" name="Rectangle 4"/>
          <p:cNvSpPr/>
          <p:nvPr/>
        </p:nvSpPr>
        <p:spPr>
          <a:xfrm>
            <a:off x="695400" y="3886201"/>
            <a:ext cx="11004756" cy="923330"/>
          </a:xfrm>
          <a:prstGeom prst="rect">
            <a:avLst/>
          </a:prstGeom>
        </p:spPr>
        <p:txBody>
          <a:bodyPr wrap="square">
            <a:spAutoFit/>
          </a:bodyPr>
          <a:lstStyle/>
          <a:p>
            <a:r>
              <a:rPr lang="en-IN" dirty="0"/>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spTree>
    <p:extLst>
      <p:ext uri="{BB962C8B-B14F-4D97-AF65-F5344CB8AC3E}">
        <p14:creationId xmlns:p14="http://schemas.microsoft.com/office/powerpoint/2010/main" val="157482127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Rectangle 7"/>
          <p:cNvSpPr/>
          <p:nvPr/>
        </p:nvSpPr>
        <p:spPr>
          <a:xfrm>
            <a:off x="623392" y="788076"/>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SELECT 'Hello World';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#error</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2" name="Rectangle 1"/>
          <p:cNvSpPr/>
          <p:nvPr/>
        </p:nvSpPr>
        <p:spPr>
          <a:xfrm>
            <a:off x="623392" y="3429000"/>
            <a:ext cx="8686800"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spTree>
    <p:extLst>
      <p:ext uri="{BB962C8B-B14F-4D97-AF65-F5344CB8AC3E}">
        <p14:creationId xmlns:p14="http://schemas.microsoft.com/office/powerpoint/2010/main" val="1962365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677887"/>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OLD.dname, NEW.dname</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p:cNvSpPr/>
          <p:nvPr/>
        </p:nvSpPr>
        <p:spPr>
          <a:xfrm>
            <a:off x="478800" y="4761362"/>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OLD.deptno, OLD.dname, OLD.loc, OLD.pwd, now(), user()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p:cNvSpPr/>
          <p:nvPr/>
        </p:nvSpPr>
        <p:spPr>
          <a:xfrm>
            <a:off x="478800" y="548680"/>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d1 VALUES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14711855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2422043"/>
            <a:ext cx="11089232"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dump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NEW.id mod 3;</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if x = 0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disk3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2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disk2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elseif x = 1 then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disk1 VALUES(NEW.id, NEW.name, NEW.salary, NEW.isActive);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57FB6DC8-63C9-47B9-9C7C-0EE641AE7636}"/>
              </a:ext>
            </a:extLst>
          </p:cNvPr>
          <p:cNvSpPr txBox="1"/>
          <p:nvPr/>
        </p:nvSpPr>
        <p:spPr>
          <a:xfrm>
            <a:off x="478800" y="727536"/>
            <a:ext cx="11089232"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TABLE IF EXISTS </a:t>
            </a:r>
            <a:r>
              <a:rPr lang="en-IN" dirty="0">
                <a:latin typeface="Segoe UI Semilight" panose="020B0402040204020203" pitchFamily="34" charset="0"/>
                <a:cs typeface="Segoe UI Semilight" panose="020B0402040204020203" pitchFamily="34" charset="0"/>
              </a:rPr>
              <a:t>dump, disk1, disk2, disk3;</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dump(id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primary key auto_increment,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disk1(id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disk2(id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 TABLE </a:t>
            </a:r>
            <a:r>
              <a:rPr lang="en-IN" dirty="0">
                <a:latin typeface="Segoe UI Semilight" panose="020B0402040204020203" pitchFamily="34" charset="0"/>
                <a:cs typeface="Segoe UI Semilight" panose="020B0402040204020203" pitchFamily="34" charset="0"/>
              </a:rPr>
              <a:t>disk3(id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name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salary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35107133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2" name="Rectangle 1"/>
          <p:cNvSpPr/>
          <p:nvPr/>
        </p:nvSpPr>
        <p:spPr>
          <a:xfrm>
            <a:off x="478800" y="2948684"/>
            <a:ext cx="1003203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DATE_FORMAT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'Wednesday'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478800" y="585330"/>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d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NEW.deptno, NEW.dname, NEW.loc, NEW.pwd,  now</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user</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96050906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455761"/>
            <a:ext cx="1087320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NEW.dname = </a:t>
            </a:r>
            <a:r>
              <a:rPr lang="en-IN" dirty="0">
                <a:solidFill>
                  <a:srgbClr val="669900"/>
                </a:solidFill>
                <a:latin typeface="Segoe UI Semilight" panose="020B0402040204020203" pitchFamily="34" charset="0"/>
                <a:cs typeface="Segoe UI Semilight" panose="020B0402040204020203" pitchFamily="34" charset="0"/>
              </a:rPr>
              <a:t>'A'</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NEW.dname = </a:t>
            </a:r>
            <a:r>
              <a:rPr lang="en-IN" dirty="0">
                <a:solidFill>
                  <a:srgbClr val="669900"/>
                </a:solidFill>
                <a:latin typeface="Segoe UI Semilight" panose="020B0402040204020203" pitchFamily="34" charset="0"/>
                <a:cs typeface="Segoe UI Semilight" panose="020B0402040204020203" pitchFamily="34" charset="0"/>
              </a:rPr>
              <a:t>'Apple'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else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'My error message'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3667C4A6-9CA5-463F-907A-8BA24251252E}"/>
              </a:ext>
            </a:extLst>
          </p:cNvPr>
          <p:cNvSpPr/>
          <p:nvPr/>
        </p:nvSpPr>
        <p:spPr>
          <a:xfrm>
            <a:off x="479376" y="4149080"/>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NEW.deptno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171483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3623609"/>
            <a:ext cx="1116124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&lt;= 0 </a:t>
            </a:r>
            <a:r>
              <a:rPr lang="en-US" dirty="0">
                <a:latin typeface="Segoe UI Semilight" panose="020B0402040204020203" pitchFamily="34" charset="0"/>
                <a:cs typeface="Segoe UI Semilight" panose="020B0402040204020203" pitchFamily="34" charset="0"/>
              </a:rPr>
              <a:t>then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US"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.sal = 25000;</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end</a:t>
            </a:r>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p:cNvSpPr/>
          <p:nvPr/>
        </p:nvSpPr>
        <p:spPr>
          <a:xfrm>
            <a:off x="5231903" y="4916270"/>
            <a:ext cx="5256585"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479376" y="6265275"/>
            <a:ext cx="9577064"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emp (empno,  ename,  sal,  mgr,  deptno) VALUES(1, ‘ abc',   -10000,  7788, 10);</a:t>
            </a:r>
          </a:p>
        </p:txBody>
      </p:sp>
      <p:sp>
        <p:nvSpPr>
          <p:cNvPr id="9" name="Rectangle 8">
            <a:extLst>
              <a:ext uri="{FF2B5EF4-FFF2-40B4-BE49-F238E27FC236}">
                <a16:creationId xmlns:a16="http://schemas.microsoft.com/office/drawing/2014/main" id="{07A1832A-034E-4739-AE64-A9C8C30F83AD}"/>
              </a:ext>
            </a:extLst>
          </p:cNvPr>
          <p:cNvSpPr/>
          <p:nvPr/>
        </p:nvSpPr>
        <p:spPr>
          <a:xfrm>
            <a:off x="479376" y="620688"/>
            <a:ext cx="1116124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&lt; 50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sqlstate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err="1">
                <a:latin typeface="Segoe UI Semilight" panose="020B0402040204020203" pitchFamily="34" charset="0"/>
                <a:ea typeface="Segoe UI Symbol" panose="020B0502040204020203" pitchFamily="34" charset="0"/>
                <a:cs typeface="Segoe UI Semilight" panose="020B0402040204020203" pitchFamily="34" charset="0"/>
              </a:rPr>
              <a:t>message_text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669900"/>
                </a:solidFill>
                <a:latin typeface="Segoe UI Semilight" panose="020B0402040204020203" pitchFamily="34" charset="0"/>
                <a:cs typeface="Segoe UI Semilight" panose="020B0402040204020203" pitchFamily="34" charset="0"/>
              </a:rPr>
              <a:t>'Invalid department number'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solidFill>
                  <a:srgbClr val="0077AA"/>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0926326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9376" y="605586"/>
            <a:ext cx="11521280"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(100);</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.c1 &lt;&gt;  </a:t>
            </a:r>
            <a:r>
              <a:rPr lang="en-IN" dirty="0">
                <a:solidFill>
                  <a:srgbClr val="669900"/>
                </a:solidFill>
                <a:latin typeface="Segoe UI Semilight" panose="020B0402040204020203" pitchFamily="34" charset="0"/>
                <a:cs typeface="Segoe UI Semilight" panose="020B0402040204020203" pitchFamily="34" charset="0"/>
              </a:rPr>
              <a:t>'Pune'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msg = </a:t>
            </a:r>
            <a:r>
              <a:rPr lang="en-IN" dirty="0">
                <a:solidFill>
                  <a:srgbClr val="669900"/>
                </a:solidFill>
                <a:latin typeface="Segoe UI Semilight" panose="020B0402040204020203" pitchFamily="34" charset="0"/>
                <a:cs typeface="Segoe UI Semilight" panose="020B0402040204020203" pitchFamily="34" charset="0"/>
              </a:rPr>
              <a:t>'Invalid city name'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msg;</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Rectangle 5">
            <a:extLst>
              <a:ext uri="{FF2B5EF4-FFF2-40B4-BE49-F238E27FC236}">
                <a16:creationId xmlns:a16="http://schemas.microsoft.com/office/drawing/2014/main" id="{30C44DC3-D275-48FE-8DA2-C2054FE74334}"/>
              </a:ext>
            </a:extLst>
          </p:cNvPr>
          <p:cNvSpPr/>
          <p:nvPr/>
        </p:nvSpPr>
        <p:spPr>
          <a:xfrm>
            <a:off x="479376" y="3919118"/>
            <a:ext cx="1152128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   set NEW.dname = upper</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NEW.dname</a:t>
            </a:r>
            <a:r>
              <a:rPr lang="en-US"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a:p>
            <a:pPr marL="261938"/>
            <a:r>
              <a:rPr lang="en-US" dirty="0">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5FBEB6CC-5B69-4BBA-AF90-E880A109FB7F}"/>
              </a:ext>
            </a:extLst>
          </p:cNvPr>
          <p:cNvSpPr/>
          <p:nvPr/>
        </p:nvSpPr>
        <p:spPr>
          <a:xfrm>
            <a:off x="767408" y="5965805"/>
            <a:ext cx="4724400" cy="369332"/>
          </a:xfrm>
          <a:prstGeom prst="rect">
            <a:avLst/>
          </a:prstGeom>
        </p:spPr>
        <p:txBody>
          <a:bodyPr wrap="square">
            <a:spAutoFit/>
          </a:bodyPr>
          <a:lstStyle/>
          <a:p>
            <a:r>
              <a:rPr lang="en-US" dirty="0">
                <a:solidFill>
                  <a:schemeClr val="accent5">
                    <a:lumMod val="50000"/>
                  </a:schemeClr>
                </a:solidFill>
                <a:latin typeface="Liberation Mono"/>
              </a:rPr>
              <a:t>mysql&gt;</a:t>
            </a:r>
            <a:r>
              <a:rPr lang="en-US" dirty="0">
                <a:latin typeface="Liberation Mono"/>
              </a:rPr>
              <a:t> INSERT INTO dept VALUES(2, </a:t>
            </a:r>
            <a:r>
              <a:rPr lang="en-US" dirty="0">
                <a:solidFill>
                  <a:srgbClr val="669900"/>
                </a:solidFill>
                <a:latin typeface="Segoe UI Semilight" panose="020B0402040204020203" pitchFamily="34" charset="0"/>
                <a:cs typeface="Segoe UI Semilight" panose="020B0402040204020203" pitchFamily="34" charset="0"/>
              </a:rPr>
              <a:t>'abc'</a:t>
            </a:r>
            <a:r>
              <a:rPr lang="en-US" dirty="0">
                <a:latin typeface="Liberation Mono"/>
              </a:rPr>
              <a:t>, 2, 2);</a:t>
            </a:r>
          </a:p>
        </p:txBody>
      </p:sp>
    </p:spTree>
    <p:extLst>
      <p:ext uri="{BB962C8B-B14F-4D97-AF65-F5344CB8AC3E}">
        <p14:creationId xmlns:p14="http://schemas.microsoft.com/office/powerpoint/2010/main" val="109263262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p:cNvSpPr/>
          <p:nvPr/>
        </p:nvSpPr>
        <p:spPr>
          <a:xfrm>
            <a:off x="478800" y="3435270"/>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max(deptno) + 1 FROM dept</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 = x;</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6" name="TextBox 5">
            <a:extLst>
              <a:ext uri="{FF2B5EF4-FFF2-40B4-BE49-F238E27FC236}">
                <a16:creationId xmlns:a16="http://schemas.microsoft.com/office/drawing/2014/main" id="{6345288B-F7CC-4554-903D-B6833EF300A9}"/>
              </a:ext>
            </a:extLst>
          </p:cNvPr>
          <p:cNvSpPr txBox="1"/>
          <p:nvPr/>
        </p:nvSpPr>
        <p:spPr>
          <a:xfrm>
            <a:off x="478800" y="605586"/>
            <a:ext cx="100091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default 0;</a:t>
            </a:r>
          </a:p>
          <a:p>
            <a:pPr marL="273050"/>
            <a:r>
              <a:rPr lang="en-IN" dirty="0">
                <a:latin typeface="Segoe UI Semilight" panose="020B0402040204020203" pitchFamily="34" charset="0"/>
                <a:cs typeface="Segoe UI Semilight" panose="020B0402040204020203" pitchFamily="34" charset="0"/>
              </a:rPr>
              <a:t>    SELECT max(id) + 1 INTO x FROM log;</a:t>
            </a:r>
          </a:p>
          <a:p>
            <a:pPr marL="273050"/>
            <a:r>
              <a:rPr lang="en-IN" dirty="0">
                <a:latin typeface="Segoe UI Semilight" panose="020B0402040204020203" pitchFamily="34" charset="0"/>
                <a:cs typeface="Segoe UI Semilight" panose="020B0402040204020203" pitchFamily="34" charset="0"/>
              </a:rPr>
              <a:t>    INSERT INTO log VALUES</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x, </a:t>
            </a:r>
            <a:r>
              <a:rPr lang="en-IN" dirty="0">
                <a:solidFill>
                  <a:srgbClr val="669900"/>
                </a:solidFill>
                <a:latin typeface="Segoe UI Semilight" panose="020B0402040204020203" pitchFamily="34" charset="0"/>
                <a:cs typeface="Segoe UI Semilight" panose="020B0402040204020203" pitchFamily="34" charset="0"/>
              </a:rPr>
              <a:t>'Data inserted'</a:t>
            </a:r>
            <a:r>
              <a:rPr lang="en-IN" dirty="0">
                <a:latin typeface="Segoe UI Semilight" panose="020B0402040204020203" pitchFamily="34" charset="0"/>
                <a:cs typeface="Segoe UI Semilight" panose="020B0402040204020203" pitchFamily="34" charset="0"/>
              </a:rPr>
              <a:t>, curdate(),curtime(), user()</a:t>
            </a:r>
            <a:r>
              <a:rPr lang="en-IN" dirty="0">
                <a:solidFill>
                  <a:schemeClr val="bg1">
                    <a:lumMod val="50000"/>
                  </a:schemeClr>
                </a:solidFill>
                <a:latin typeface="Segoe UI Semilight" panose="020B0402040204020203" pitchFamily="34" charset="0"/>
                <a:cs typeface="Segoe UI Semilight" panose="020B0402040204020203" pitchFamily="34" charset="0"/>
              </a:rPr>
              <a:t>)</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3895543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35594" y="3723997"/>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9" name="Rectangle 8">
            <a:extLst>
              <a:ext uri="{FF2B5EF4-FFF2-40B4-BE49-F238E27FC236}">
                <a16:creationId xmlns:a16="http://schemas.microsoft.com/office/drawing/2014/main" id="{16C2D93E-389C-479B-B637-C96FB8F04BC8}"/>
              </a:ext>
            </a:extLst>
          </p:cNvPr>
          <p:cNvSpPr/>
          <p:nvPr/>
        </p:nvSpPr>
        <p:spPr>
          <a:xfrm>
            <a:off x="335594" y="332656"/>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id="{2409FC44-2E9D-4DF1-9E94-13B80E322985}"/>
              </a:ext>
            </a:extLst>
          </p:cNvPr>
          <p:cNvSpPr txBox="1"/>
          <p:nvPr/>
        </p:nvSpPr>
        <p:spPr>
          <a:xfrm>
            <a:off x="335594" y="162880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
        <p:nvSpPr>
          <p:cNvPr id="10" name="Rectangle 9">
            <a:extLst>
              <a:ext uri="{FF2B5EF4-FFF2-40B4-BE49-F238E27FC236}">
                <a16:creationId xmlns:a16="http://schemas.microsoft.com/office/drawing/2014/main" id="{A35C84F3-5942-4FDC-80E3-9D486B6FD505}"/>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357348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30469094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3" name="Rectangle 2"/>
          <p:cNvSpPr/>
          <p:nvPr/>
        </p:nvSpPr>
        <p:spPr>
          <a:xfrm>
            <a:off x="478800" y="584776"/>
            <a:ext cx="11377264"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x = </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SELECT deptno FROM dept WHERE deptno =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NEW</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.deptno</a:t>
            </a:r>
            <a:r>
              <a:rPr lang="en-IN" dirty="0">
                <a:solidFill>
                  <a:schemeClr val="bg1">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x is null </a:t>
            </a:r>
            <a:r>
              <a:rPr lang="en-IN" dirty="0">
                <a:latin typeface="Segoe UI Semilight" panose="020B0402040204020203" pitchFamily="34" charset="0"/>
                <a:cs typeface="Segoe UI Semilight" panose="020B0402040204020203" pitchFamily="34" charset="0"/>
              </a:rPr>
              <a:t>then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'error’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5" name="TextBox 4">
            <a:extLst>
              <a:ext uri="{FF2B5EF4-FFF2-40B4-BE49-F238E27FC236}">
                <a16:creationId xmlns:a16="http://schemas.microsoft.com/office/drawing/2014/main" id="{C882E143-B49B-46DD-BDEE-03ADC4C5798D}"/>
              </a:ext>
            </a:extLst>
          </p:cNvPr>
          <p:cNvSpPr txBox="1"/>
          <p:nvPr/>
        </p:nvSpPr>
        <p:spPr>
          <a:xfrm>
            <a:off x="478800" y="3933056"/>
            <a:ext cx="11377264"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SELECT MAX(deptno)  + 1 INTO x FROM dept;</a:t>
            </a:r>
          </a:p>
          <a:p>
            <a:pPr marL="273050"/>
            <a:r>
              <a:rPr lang="en-IN" dirty="0">
                <a:latin typeface="Segoe UI Semilight" panose="020B0402040204020203" pitchFamily="34" charset="0"/>
                <a:cs typeface="Segoe UI Semilight" panose="020B0402040204020203" pitchFamily="34" charset="0"/>
              </a:rPr>
              <a:t>    set NEW.deptno :=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626852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SELECT count(*) INTO x FROM dept;</a:t>
            </a:r>
          </a:p>
          <a:p>
            <a:pPr marL="273050"/>
            <a:r>
              <a:rPr lang="en-US" dirty="0">
                <a:latin typeface="Segoe UI Semilight" panose="020B0402040204020203" pitchFamily="34" charset="0"/>
                <a:cs typeface="Segoe UI Semilight" panose="020B0402040204020203" pitchFamily="34" charset="0"/>
              </a:rPr>
              <a:t>  if x &gt; 4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'error’</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  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val="15797584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33326" y="1474906"/>
            <a:ext cx="574665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1A3A7B6B-591C-4455-8079-F429127ABC83}"/>
              </a:ext>
            </a:extLst>
          </p:cNvPr>
          <p:cNvSpPr/>
          <p:nvPr/>
        </p:nvSpPr>
        <p:spPr>
          <a:xfrm>
            <a:off x="6066606" y="1474906"/>
            <a:ext cx="590996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delimiter $$</a:t>
            </a:r>
          </a:p>
          <a:p>
            <a:pPr marL="273050"/>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 INSERT ON</a:t>
            </a:r>
            <a:r>
              <a:rPr lang="en-US" dirty="0">
                <a:latin typeface="Segoe UI Semilight" panose="020B0402040204020203" pitchFamily="34" charset="0"/>
                <a:cs typeface="Segoe UI Semilight" panose="020B0402040204020203" pitchFamily="34" charset="0"/>
              </a:rPr>
              <a:t> temp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INSERT INTO temp1 VALUES(NEW.c1);</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282BC04E-60FA-4CFD-84B3-21AD84FEF675}"/>
              </a:ext>
            </a:extLst>
          </p:cNvPr>
          <p:cNvSpPr txBox="1"/>
          <p:nvPr/>
        </p:nvSpPr>
        <p:spPr>
          <a:xfrm>
            <a:off x="190224" y="683196"/>
            <a:ext cx="6985895" cy="430887"/>
          </a:xfrm>
          <a:prstGeom prst="rect">
            <a:avLst/>
          </a:prstGeom>
          <a:noFill/>
        </p:spPr>
        <p:txBody>
          <a:bodyPr wrap="square">
            <a:spAutoFit/>
          </a:bodyPr>
          <a:lstStyle/>
          <a:p>
            <a:r>
              <a:rPr lang="en-US" sz="2200" dirty="0">
                <a:solidFill>
                  <a:schemeClr val="accent4">
                    <a:lumMod val="50000"/>
                  </a:schemeClr>
                </a:solidFill>
                <a:latin typeface="arial" panose="020B0604020202020204" pitchFamily="34" charset="0"/>
              </a:rPr>
              <a:t>Difference between BEFORE and AFTER trigger.</a:t>
            </a:r>
            <a:endParaRPr lang="en-IN" sz="2200" dirty="0">
              <a:solidFill>
                <a:schemeClr val="accent4">
                  <a:lumMod val="50000"/>
                </a:schemeClr>
              </a:solidFill>
            </a:endParaRPr>
          </a:p>
        </p:txBody>
      </p:sp>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id="{D44C41F2-17AC-4261-AA8B-0272FE88CC20}"/>
              </a:ext>
            </a:extLst>
          </p:cNvPr>
          <p:cNvSpPr txBox="1"/>
          <p:nvPr/>
        </p:nvSpPr>
        <p:spPr>
          <a:xfrm>
            <a:off x="190224" y="4288639"/>
            <a:ext cx="7345936"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a:t>
            </a:r>
            <a:r>
              <a:rPr lang="en-IN" dirty="0">
                <a:solidFill>
                  <a:srgbClr val="C00000"/>
                </a:solidFill>
                <a:latin typeface="Segoe UI Semilight" panose="020B0402040204020203" pitchFamily="34" charset="0"/>
                <a:cs typeface="Segoe UI Semilight" panose="020B0402040204020203" pitchFamily="34" charset="0"/>
              </a:rPr>
              <a:t>PRIMARY KEY AUTO_INCREMENT</a:t>
            </a:r>
            <a:r>
              <a:rPr lang="en-IN" dirty="0">
                <a:latin typeface="Segoe UI Semilight" panose="020B0402040204020203" pitchFamily="34" charset="0"/>
                <a:cs typeface="Segoe UI Semilight" panose="020B0402040204020203" pitchFamily="34" charset="0"/>
              </a:rPr>
              <a:t>,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endParaRPr lang="en-IN" sz="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temp1(c1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1652009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4" name="TextBox 3">
            <a:extLst>
              <a:ext uri="{FF2B5EF4-FFF2-40B4-BE49-F238E27FC236}">
                <a16:creationId xmlns:a16="http://schemas.microsoft.com/office/drawing/2014/main" id="{C583B77F-1010-48DE-B5CC-A778EA82FA26}"/>
              </a:ext>
            </a:extLst>
          </p:cNvPr>
          <p:cNvSpPr txBox="1"/>
          <p:nvPr/>
        </p:nvSpPr>
        <p:spPr>
          <a:xfrm>
            <a:off x="479376" y="584775"/>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NEW.dname = trim(NEW.dname);</a:t>
            </a:r>
          </a:p>
          <a:p>
            <a:pPr marL="273050"/>
            <a:r>
              <a:rPr lang="en-IN" dirty="0">
                <a:latin typeface="Segoe UI Semilight" panose="020B0402040204020203" pitchFamily="34" charset="0"/>
                <a:cs typeface="Segoe UI Semilight" panose="020B0402040204020203" pitchFamily="34" charset="0"/>
              </a:rPr>
              <a:t>  set NEW.loc = trim(NEW.loc);</a:t>
            </a:r>
          </a:p>
          <a:p>
            <a:pPr marL="273050"/>
            <a:r>
              <a:rPr lang="en-IN" dirty="0">
                <a:latin typeface="Segoe UI Semilight" panose="020B0402040204020203" pitchFamily="34" charset="0"/>
                <a:cs typeface="Segoe UI Semilight" panose="020B0402040204020203" pitchFamily="34" charset="0"/>
              </a:rPr>
              <a:t>  set NEW.pwd = trim(NEW.pwd);</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17075467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59237"/>
            <a:ext cx="11449848"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endParaRPr lang="en-IN" sz="800"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50" indent="-285750">
              <a:buFont typeface="Arial" panose="020B0604020202020204" pitchFamily="34" charset="0"/>
              <a:buChar char="•"/>
            </a:pPr>
            <a:endParaRPr lang="en-US" sz="800" dirty="0">
              <a:latin typeface="Liberation Mono"/>
              <a:cs typeface="Leelawadee UI Semilight" panose="020B0402040204020203" pitchFamily="34" charset="-34"/>
            </a:endParaRPr>
          </a:p>
          <a:p>
            <a:pPr marL="285750" indent="-285750">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id="{61992F61-D3C0-4BE9-9A5C-5D020D9587F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1519365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936000"/>
            <a:ext cx="835292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50" indent="-285750">
              <a:buFont typeface="Arial" panose="020B0604020202020204" pitchFamily="34" charset="0"/>
              <a:buChar char="•"/>
            </a:pPr>
            <a:endParaRPr lang="en-IN" dirty="0">
              <a:latin typeface="Liberation Mono"/>
              <a:cs typeface="Segoe UI Semilight" panose="020B0402040204020203"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id="{57810155-3707-4DF3-9D4F-CC883A912F7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23673589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04D4E37-D7DB-444E-B1D9-311A22A1638A}"/>
              </a:ext>
            </a:extLst>
          </p:cNvPr>
          <p:cNvSpPr txBox="1"/>
          <p:nvPr/>
        </p:nvSpPr>
        <p:spPr>
          <a:xfrm>
            <a:off x="478800" y="682818"/>
            <a:ext cx="1158236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id="{16ACC886-76E2-44F9-9C25-2CF3E9F52C29}"/>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37510105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84776"/>
            <a:ext cx="9793088" cy="369331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50"/>
            <a:r>
              <a:rPr lang="en-US"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50"/>
            <a:r>
              <a:rPr lang="en-US" dirty="0">
                <a:solidFill>
                  <a:srgbClr val="0077AA"/>
                </a:solidFill>
                <a:latin typeface="Segoe UI Semilight" panose="020B0402040204020203" pitchFamily="34" charset="0"/>
                <a:cs typeface="Segoe UI Semilight" panose="020B0402040204020203" pitchFamily="34" charset="0"/>
              </a:rPr>
              <a:t>begin</a:t>
            </a:r>
          </a:p>
          <a:p>
            <a:pPr marL="273050"/>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  set NEW.orderDate := current_date();</a:t>
            </a:r>
          </a:p>
          <a:p>
            <a:pPr marL="273050"/>
            <a:r>
              <a:rPr lang="en-US" dirty="0">
                <a:latin typeface="Segoe UI Semilight" panose="020B0402040204020203" pitchFamily="34" charset="0"/>
                <a:cs typeface="Segoe UI Semilight" panose="020B0402040204020203" pitchFamily="34" charset="0"/>
              </a:rPr>
              <a:t>  set NEW.orderTime := current_time();</a:t>
            </a:r>
          </a:p>
          <a:p>
            <a:pPr marL="273050"/>
            <a:r>
              <a:rPr lang="en-US" dirty="0">
                <a:latin typeface="Segoe UI Semilight" panose="020B0402040204020203" pitchFamily="34" charset="0"/>
                <a:cs typeface="Segoe UI Semilight" panose="020B0402040204020203" pitchFamily="34" charset="0"/>
              </a:rPr>
              <a:t>  SELECT itemID INTO x FROM item WHERE itemID = NEW.itemID;</a:t>
            </a:r>
          </a:p>
          <a:p>
            <a:pPr marL="273050"/>
            <a:r>
              <a:rPr lang="en-US" dirty="0">
                <a:latin typeface="Segoe UI Semilight" panose="020B0402040204020203" pitchFamily="34" charset="0"/>
                <a:cs typeface="Segoe UI Semilight" panose="020B0402040204020203" pitchFamily="34" charset="0"/>
              </a:rPr>
              <a:t>  if x is null then</a:t>
            </a:r>
          </a:p>
          <a:p>
            <a:pPr marL="273050"/>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50"/>
            <a:r>
              <a:rPr lang="en-US" dirty="0">
                <a:latin typeface="Segoe UI Semilight" panose="020B0402040204020203" pitchFamily="34" charset="0"/>
                <a:cs typeface="Segoe UI Semilight" panose="020B0402040204020203" pitchFamily="34" charset="0"/>
              </a:rPr>
              <a:t>end if;</a:t>
            </a:r>
          </a:p>
          <a:p>
            <a:pPr marL="273050"/>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50"/>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37C7D726-9A13-4D3D-BF6F-B0BF701C1EDF}"/>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410068170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9376" y="573629"/>
            <a:ext cx="11665296"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SELECT itemid INTO x FROM item WHERE itemid = NEW.itemid;</a:t>
            </a:r>
          </a:p>
          <a:p>
            <a:pPr marL="261938"/>
            <a:r>
              <a:rPr lang="en-IN" dirty="0">
                <a:latin typeface="Segoe UI Semilight" panose="020B0402040204020203" pitchFamily="34" charset="0"/>
                <a:cs typeface="Segoe UI Semilight" panose="020B0402040204020203" pitchFamily="34" charset="0"/>
              </a:rPr>
              <a:t>   if x is null then</a:t>
            </a:r>
          </a:p>
          <a:p>
            <a:pPr marL="261938"/>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38"/>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id="{D9CEA5C6-2E3E-4698-95E3-B732D8FCC3FD}"/>
              </a:ext>
            </a:extLst>
          </p:cNvPr>
          <p:cNvSpPr txBox="1"/>
          <p:nvPr/>
        </p:nvSpPr>
        <p:spPr>
          <a:xfrm>
            <a:off x="479376" y="4005064"/>
            <a:ext cx="110892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id="{2D208877-6FD4-4CCD-A97A-885D95EA2D56}"/>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99133101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233824" cy="452431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50"/>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50"/>
            <a:r>
              <a:rPr lang="en-IN" dirty="0">
                <a:latin typeface="Segoe UI Semilight" panose="020B0402040204020203" pitchFamily="34" charset="0"/>
                <a:cs typeface="Segoe UI Semilight" panose="020B0402040204020203" pitchFamily="34" charset="0"/>
              </a:rPr>
              <a:t>   if itemNotFound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latin typeface="Segoe UI Semilight" panose="020B0402040204020203" pitchFamily="34" charset="0"/>
                <a:cs typeface="Segoe UI Semilight" panose="020B0402040204020203" pitchFamily="34" charset="0"/>
              </a:rPr>
              <a:t>   if warehouseNotFound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73646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val="72930661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556910-198E-4D67-805F-1BE1C7E6CC8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440A4DFC-C86F-4349-A30F-6755D7B4E3C5}"/>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FBDD2534-BE8F-421F-86AE-6CF5065482DD}"/>
              </a:ext>
            </a:extLst>
          </p:cNvPr>
          <p:cNvSpPr txBox="1"/>
          <p:nvPr/>
        </p:nvSpPr>
        <p:spPr>
          <a:xfrm>
            <a:off x="478800" y="616034"/>
            <a:ext cx="11665296"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41087009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D7F1C-C3CE-43C0-9885-47E8B533DF48}"/>
              </a:ext>
            </a:extLst>
          </p:cNvPr>
          <p:cNvSpPr txBox="1"/>
          <p:nvPr/>
        </p:nvSpPr>
        <p:spPr>
          <a:xfrm>
            <a:off x="478800" y="936000"/>
            <a:ext cx="1166529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700"/>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700"/>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700"/>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0856AA4E-94C6-45FE-9743-0EE35ADFD50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2582622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id="{64C1E5B4-5DF3-4C0C-AE80-DF7E33D0CBAF}"/>
              </a:ext>
            </a:extLst>
          </p:cNvPr>
          <p:cNvSpPr txBox="1"/>
          <p:nvPr/>
        </p:nvSpPr>
        <p:spPr>
          <a:xfrm>
            <a:off x="478800" y="572400"/>
            <a:ext cx="11161816"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3813310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set NEW.phone_number := rpad(left(NEW.phone_number, 4), 10, 'x');</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3068960"/>
            <a:ext cx="10188623"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if NEW.opendate &gt; curDate() then</a:t>
            </a:r>
          </a:p>
          <a:p>
            <a:pPr marL="273050"/>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    end if;</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39005036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188623"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DE62BB4-2975-41E3-AADF-08C159EDC90C}"/>
              </a:ext>
            </a:extLst>
          </p:cNvPr>
          <p:cNvSpPr txBox="1"/>
          <p:nvPr/>
        </p:nvSpPr>
        <p:spPr>
          <a:xfrm>
            <a:off x="478800" y="2870934"/>
            <a:ext cx="10188623"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38"/>
            <a:r>
              <a:rPr lang="en-US" dirty="0">
                <a:latin typeface="Segoe UI Semilight" panose="020B0402040204020203" pitchFamily="34" charset="0"/>
                <a:cs typeface="Segoe UI Semilight" panose="020B0402040204020203" pitchFamily="34" charset="0"/>
              </a:rPr>
              <a:t>      set @TRIGGER_DISABLED := True;</a:t>
            </a:r>
          </a:p>
          <a:p>
            <a:pPr marL="26193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30827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404648"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38"/>
            <a:r>
              <a:rPr lang="en-US" dirty="0">
                <a:latin typeface="Segoe UI Semilight" panose="020B0402040204020203" pitchFamily="34" charset="0"/>
                <a:cs typeface="Segoe UI Semilight" panose="020B0402040204020203" pitchFamily="34" charset="0"/>
              </a:rPr>
              <a:t>delimiter $$</a:t>
            </a:r>
          </a:p>
          <a:p>
            <a:pPr marL="261938"/>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38"/>
            <a:r>
              <a:rPr lang="en-US" dirty="0">
                <a:solidFill>
                  <a:srgbClr val="0077AA"/>
                </a:solidFill>
                <a:latin typeface="Segoe UI Semilight" panose="020B0402040204020203" pitchFamily="34" charset="0"/>
                <a:cs typeface="Segoe UI Semilight" panose="020B0402040204020203" pitchFamily="34" charset="0"/>
              </a:rPr>
              <a:t>begin</a:t>
            </a:r>
          </a:p>
          <a:p>
            <a:pPr marL="261938"/>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38"/>
            <a:r>
              <a:rPr lang="en-US" dirty="0">
                <a:latin typeface="Segoe UI Semilight" panose="020B0402040204020203" pitchFamily="34" charset="0"/>
                <a:cs typeface="Segoe UI Semilight" panose="020B0402040204020203" pitchFamily="34" charset="0"/>
              </a:rPr>
              <a:t>   if @TRIGGER_DISABLED is True then</a:t>
            </a:r>
          </a:p>
          <a:p>
            <a:pPr marL="261938"/>
            <a:r>
              <a:rPr lang="en-US" dirty="0">
                <a:latin typeface="Segoe UI Semilight" panose="020B0402040204020203" pitchFamily="34" charset="0"/>
                <a:cs typeface="Segoe UI Semilight" panose="020B0402040204020203" pitchFamily="34" charset="0"/>
              </a:rPr>
              <a:t>      set @TRIGGER_DISABLED := False;</a:t>
            </a:r>
          </a:p>
          <a:p>
            <a:pPr marL="261938"/>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38"/>
            <a:r>
              <a:rPr lang="en-US" dirty="0">
                <a:latin typeface="Segoe UI Semilight" panose="020B0402040204020203" pitchFamily="34" charset="0"/>
                <a:cs typeface="Segoe UI Semilight" panose="020B0402040204020203" pitchFamily="34" charset="0"/>
              </a:rPr>
              <a:t>      if x is null then</a:t>
            </a:r>
          </a:p>
          <a:p>
            <a:pPr marL="812800" indent="-55086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latin typeface="Segoe UI Semilight" panose="020B0402040204020203" pitchFamily="34" charset="0"/>
                <a:cs typeface="Segoe UI Semilight" panose="020B0402040204020203" pitchFamily="34" charset="0"/>
              </a:rPr>
              <a:t>   end if;</a:t>
            </a:r>
          </a:p>
          <a:p>
            <a:pPr marL="261938"/>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38"/>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267852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EED80-E431-45F6-9A1E-2CC06E20A14A}"/>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4B29BC95-79BE-4370-A266-4F24F1A25728}"/>
              </a:ext>
            </a:extLst>
          </p:cNvPr>
          <p:cNvSpPr/>
          <p:nvPr/>
        </p:nvSpPr>
        <p:spPr>
          <a:xfrm>
            <a:off x="263352" y="-27384"/>
            <a:ext cx="10404648" cy="584775"/>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B48066A-1031-49E8-B714-C6379EF7EA7C}"/>
              </a:ext>
            </a:extLst>
          </p:cNvPr>
          <p:cNvSpPr txBox="1"/>
          <p:nvPr/>
        </p:nvSpPr>
        <p:spPr>
          <a:xfrm>
            <a:off x="478800" y="572400"/>
            <a:ext cx="108017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38"/>
            <a:r>
              <a:rPr lang="en-IN" dirty="0">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cs typeface="Segoe UI Semilight" panose="020B0402040204020203" pitchFamily="34" charset="0"/>
              </a:rPr>
              <a:t>   if @TRIGGER_DISABLED is True then </a:t>
            </a:r>
          </a:p>
          <a:p>
            <a:pPr marL="261938"/>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38"/>
            <a:r>
              <a:rPr lang="en-IN" dirty="0">
                <a:latin typeface="Segoe UI Semilight" panose="020B0402040204020203" pitchFamily="34" charset="0"/>
                <a:cs typeface="Segoe UI Semilight" panose="020B0402040204020203" pitchFamily="34" charset="0"/>
              </a:rPr>
              <a:t>   end if;</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38"/>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val="257391151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SQL Injection</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Injection in Insert/Update</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Load- XML</a:t>
            </a:r>
          </a:p>
        </p:txBody>
      </p:sp>
      <p:sp>
        <p:nvSpPr>
          <p:cNvPr id="3" name="Rectangle 2"/>
          <p:cNvSpPr/>
          <p:nvPr/>
        </p:nvSpPr>
        <p:spPr>
          <a:xfrm>
            <a:off x="1676400" y="152400"/>
            <a:ext cx="8839200" cy="369332"/>
          </a:xfrm>
          <a:prstGeom prst="rect">
            <a:avLst/>
          </a:prstGeom>
          <a:solidFill>
            <a:schemeClr val="accent4">
              <a:lumMod val="75000"/>
            </a:schemeClr>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4" name="Rectangle 3"/>
          <p:cNvSpPr/>
          <p:nvPr/>
        </p:nvSpPr>
        <p:spPr>
          <a:xfrm>
            <a:off x="1600200" y="3697069"/>
            <a:ext cx="8991600" cy="369332"/>
          </a:xfrm>
          <a:prstGeom prst="rect">
            <a:avLst/>
          </a:prstGeom>
          <a:solidFill>
            <a:schemeClr val="accent4">
              <a:lumMod val="75000"/>
            </a:schemeClr>
          </a:solidFill>
        </p:spPr>
        <p:txBody>
          <a:bodyPr wrap="square">
            <a:spAutoFit/>
          </a:bodyPr>
          <a:lstStyle/>
          <a:p>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TODO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208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val="262161333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0" y="785794"/>
            <a:ext cx="1117614" cy="400110"/>
          </a:xfrm>
          <a:prstGeom prst="rect">
            <a:avLst/>
          </a:prstGeom>
          <a:noFill/>
        </p:spPr>
        <p:txBody>
          <a:bodyPr wrap="none" rtlCol="0">
            <a:spAutoFit/>
          </a:bodyPr>
          <a:lstStyle/>
          <a:p>
            <a:r>
              <a:rPr lang="en-US" sz="2000" dirty="0">
                <a:solidFill>
                  <a:srgbClr val="00B050"/>
                </a:solidFill>
              </a:rPr>
              <a:t>XML File</a:t>
            </a:r>
          </a:p>
        </p:txBody>
      </p:sp>
    </p:spTree>
    <p:extLst>
      <p:ext uri="{BB962C8B-B14F-4D97-AF65-F5344CB8AC3E}">
        <p14:creationId xmlns:p14="http://schemas.microsoft.com/office/powerpoint/2010/main" val="22502373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7" name="Rectangle 6"/>
          <p:cNvSpPr/>
          <p:nvPr/>
        </p:nvSpPr>
        <p:spPr>
          <a:xfrm>
            <a:off x="1595438" y="3864122"/>
            <a:ext cx="9001156" cy="707886"/>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LOAD XML INFILE </a:t>
            </a:r>
            <a:r>
              <a:rPr lang="en-US" sz="2000" dirty="0">
                <a:solidFill>
                  <a:srgbClr val="FFC000"/>
                </a:solidFill>
                <a:latin typeface="Arial" panose="020B0604020202020204" pitchFamily="34" charset="0"/>
                <a:ea typeface="Times New Roman" panose="02020603050405020304" pitchFamily="18" charset="0"/>
              </a:rPr>
              <a:t>‘C:\\EMPLOYEE.XML'</a:t>
            </a:r>
            <a:r>
              <a:rPr lang="en-US" sz="2000" dirty="0">
                <a:solidFill>
                  <a:srgbClr val="0077AA"/>
                </a:solidFill>
                <a:latin typeface="Arial" panose="020B0604020202020204" pitchFamily="34" charset="0"/>
                <a:ea typeface="Times New Roman" panose="02020603050405020304" pitchFamily="18" charset="0"/>
              </a:rPr>
              <a:t> INTO TABLE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 ROWS IDENTIFIED BY </a:t>
            </a:r>
            <a:r>
              <a:rPr lang="en-US" sz="2000" dirty="0">
                <a:solidFill>
                  <a:srgbClr val="FFC000"/>
                </a:solidFill>
                <a:latin typeface="Arial" panose="020B0604020202020204" pitchFamily="34" charset="0"/>
                <a:ea typeface="Times New Roman" panose="02020603050405020304" pitchFamily="18" charset="0"/>
              </a:rPr>
              <a:t>'&lt;employee&gt;'</a:t>
            </a:r>
            <a:r>
              <a:rPr lang="en-US" sz="2000" dirty="0">
                <a:solidFill>
                  <a:srgbClr val="0077AA"/>
                </a:solidFill>
                <a:latin typeface="Arial" panose="020B0604020202020204" pitchFamily="34" charset="0"/>
                <a:ea typeface="Times New Roman" panose="02020603050405020304" pitchFamily="18" charset="0"/>
              </a:rPr>
              <a:t>;</a:t>
            </a:r>
          </a:p>
        </p:txBody>
      </p:sp>
      <p:sp>
        <p:nvSpPr>
          <p:cNvPr id="9" name="Rectangle 8"/>
          <p:cNvSpPr/>
          <p:nvPr/>
        </p:nvSpPr>
        <p:spPr>
          <a:xfrm>
            <a:off x="1809720" y="1428736"/>
            <a:ext cx="8501122" cy="1938992"/>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`EMPLOYEE` </a:t>
            </a:r>
            <a:r>
              <a:rPr lang="en-US" sz="2000" dirty="0"/>
              <a:t>(  </a:t>
            </a:r>
          </a:p>
          <a:p>
            <a:r>
              <a:rPr lang="en-US" sz="2000" dirty="0"/>
              <a:t>	`</a:t>
            </a:r>
            <a:r>
              <a:rPr lang="en-US" sz="2000" dirty="0">
                <a:solidFill>
                  <a:schemeClr val="accent5">
                    <a:lumMod val="75000"/>
                  </a:schemeClr>
                </a:solidFill>
              </a:rPr>
              <a:t>id</a:t>
            </a:r>
            <a:r>
              <a:rPr lang="en-US" sz="2000" dirty="0"/>
              <a:t>` </a:t>
            </a:r>
            <a:r>
              <a:rPr lang="en-US" sz="2000" dirty="0">
                <a:solidFill>
                  <a:schemeClr val="accent2">
                    <a:lumMod val="75000"/>
                  </a:schemeClr>
                </a:solidFill>
              </a:rPr>
              <a:t>varchar </a:t>
            </a:r>
            <a:r>
              <a:rPr lang="en-US" sz="2000" dirty="0"/>
              <a:t>(</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err="1">
                <a:solidFill>
                  <a:schemeClr val="accent5">
                    <a:lumMod val="75000"/>
                  </a:schemeClr>
                </a:solidFill>
              </a:rPr>
              <a:t>firstname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lastname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r>
              <a:rPr lang="en-US" sz="2000" dirty="0"/>
              <a:t>,  </a:t>
            </a:r>
          </a:p>
          <a:p>
            <a:r>
              <a:rPr lang="en-US" sz="2000" dirty="0"/>
              <a:t>	`</a:t>
            </a:r>
            <a:r>
              <a:rPr lang="en-US" sz="2000" dirty="0">
                <a:solidFill>
                  <a:schemeClr val="accent5">
                    <a:lumMod val="75000"/>
                  </a:schemeClr>
                </a:solidFill>
              </a:rPr>
              <a:t>title</a:t>
            </a:r>
            <a:r>
              <a:rPr lang="en-US" sz="2000" dirty="0"/>
              <a:t>` </a:t>
            </a:r>
            <a:r>
              <a:rPr lang="en-US" sz="2000" dirty="0">
                <a:solidFill>
                  <a:schemeClr val="accent2">
                    <a:lumMod val="75000"/>
                  </a:schemeClr>
                </a:solidFill>
              </a:rPr>
              <a:t>varchar</a:t>
            </a:r>
            <a:r>
              <a:rPr lang="en-US" sz="2000" dirty="0"/>
              <a:t> (</a:t>
            </a:r>
            <a:r>
              <a:rPr lang="en-US" sz="2000" dirty="0">
                <a:solidFill>
                  <a:srgbClr val="FFC000"/>
                </a:solidFill>
              </a:rPr>
              <a:t>45</a:t>
            </a:r>
            <a:r>
              <a:rPr lang="en-US" sz="2000" dirty="0"/>
              <a:t>) </a:t>
            </a:r>
            <a:r>
              <a:rPr lang="en-US" sz="2000" dirty="0">
                <a:solidFill>
                  <a:schemeClr val="accent2">
                    <a:lumMod val="75000"/>
                  </a:schemeClr>
                </a:solidFill>
              </a:rPr>
              <a:t>DEFAULT NULL</a:t>
            </a:r>
          </a:p>
          <a:p>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structure for XML file and load XML file.</a:t>
            </a:r>
          </a:p>
        </p:txBody>
      </p:sp>
      <p:sp>
        <p:nvSpPr>
          <p:cNvPr id="11" name="Rectangle 10"/>
          <p:cNvSpPr/>
          <p:nvPr/>
        </p:nvSpPr>
        <p:spPr>
          <a:xfrm>
            <a:off x="1595406" y="5000636"/>
            <a:ext cx="4500594" cy="400110"/>
          </a:xfrm>
          <a:prstGeom prst="rect">
            <a:avLst/>
          </a:prstGeom>
        </p:spPr>
        <p:txBody>
          <a:bodyPr wrap="square">
            <a:spAutoFit/>
          </a:bodyPr>
          <a:lstStyle/>
          <a:p>
            <a:r>
              <a:rPr lang="en-US" sz="2000" dirty="0">
                <a:solidFill>
                  <a:srgbClr val="0077AA"/>
                </a:solidFill>
                <a:latin typeface="Arial" panose="020B0604020202020204" pitchFamily="34" charset="0"/>
                <a:ea typeface="Times New Roman" panose="02020603050405020304" pitchFamily="18" charset="0"/>
              </a:rPr>
              <a:t>SELECT </a:t>
            </a:r>
            <a:r>
              <a:rPr lang="en-US" sz="2000" dirty="0">
                <a:latin typeface="Arial" panose="020B0604020202020204" pitchFamily="34" charset="0"/>
                <a:ea typeface="Times New Roman" panose="02020603050405020304" pitchFamily="18" charset="0"/>
              </a:rPr>
              <a:t>*</a:t>
            </a:r>
            <a:r>
              <a:rPr lang="en-US" sz="2000" dirty="0">
                <a:solidFill>
                  <a:srgbClr val="0077AA"/>
                </a:solidFill>
                <a:latin typeface="Arial" panose="020B0604020202020204" pitchFamily="34" charset="0"/>
                <a:ea typeface="Times New Roman" panose="02020603050405020304" pitchFamily="18" charset="0"/>
              </a:rPr>
              <a:t> FROM </a:t>
            </a:r>
            <a:r>
              <a:rPr lang="en-US" sz="2000" dirty="0">
                <a:latin typeface="Arial" panose="020B0604020202020204" pitchFamily="34" charset="0"/>
                <a:ea typeface="Times New Roman" panose="02020603050405020304" pitchFamily="18" charset="0"/>
              </a:rPr>
              <a:t>EMPLOYEE</a:t>
            </a:r>
            <a:r>
              <a:rPr lang="en-US" sz="2000" dirty="0">
                <a:solidFill>
                  <a:srgbClr val="0077AA"/>
                </a:solidFill>
                <a:latin typeface="Arial" panose="020B0604020202020204" pitchFamily="34" charset="0"/>
                <a:ea typeface="Times New Roman" panose="02020603050405020304" pitchFamily="18" charset="0"/>
              </a:rPr>
              <a:t>;</a:t>
            </a:r>
          </a:p>
        </p:txBody>
      </p:sp>
    </p:spTree>
    <p:extLst>
      <p:ext uri="{BB962C8B-B14F-4D97-AF65-F5344CB8AC3E}">
        <p14:creationId xmlns:p14="http://schemas.microsoft.com/office/powerpoint/2010/main" val="225023735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85794"/>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809720" y="1357299"/>
            <a:ext cx="8501122" cy="4401205"/>
          </a:xfrm>
          <a:prstGeom prst="rect">
            <a:avLst/>
          </a:prstGeom>
        </p:spPr>
        <p:txBody>
          <a:bodyPr wrap="square">
            <a:spAutoFit/>
          </a:bodyPr>
          <a:lstStyle/>
          <a:p>
            <a:r>
              <a:rPr lang="en-US" sz="2000" dirty="0">
                <a:solidFill>
                  <a:srgbClr val="006C86"/>
                </a:solidFill>
              </a:rPr>
              <a:t>SELECT</a:t>
            </a:r>
            <a:r>
              <a:rPr lang="en-US" sz="2000" dirty="0"/>
              <a:t> ExtractValue( </a:t>
            </a:r>
            <a:r>
              <a:rPr lang="en-US" sz="2000" dirty="0">
                <a:solidFill>
                  <a:srgbClr val="FFC000"/>
                </a:solidFill>
              </a:rPr>
              <a:t>'&lt;?xml version="1.0" encoding="UTF-8"?&gt;</a:t>
            </a:r>
          </a:p>
          <a:p>
            <a:r>
              <a:rPr lang="en-US" sz="2000" dirty="0">
                <a:solidFill>
                  <a:srgbClr val="FFC000"/>
                </a:solidFill>
              </a:rPr>
              <a:t>	&lt;student&gt;</a:t>
            </a:r>
          </a:p>
          <a:p>
            <a:r>
              <a:rPr lang="en-US" sz="2000" dirty="0">
                <a:solidFill>
                  <a:srgbClr val="FFC000"/>
                </a:solidFill>
              </a:rPr>
              <a:t>	    &lt;p1&gt;</a:t>
            </a:r>
          </a:p>
          <a:p>
            <a:r>
              <a:rPr lang="en-US" sz="2000" dirty="0">
                <a:solidFill>
                  <a:srgbClr val="FFC000"/>
                </a:solidFill>
              </a:rPr>
              <a:t>		&lt;id&gt;1001&lt;/id&gt;</a:t>
            </a:r>
          </a:p>
          <a:p>
            <a:r>
              <a:rPr lang="en-US" sz="2000" dirty="0">
                <a:solidFill>
                  <a:srgbClr val="FFC000"/>
                </a:solidFill>
              </a:rPr>
              <a:t>		&lt;name&gt; Saleel Bagde &lt;/name&gt;</a:t>
            </a:r>
          </a:p>
          <a:p>
            <a:r>
              <a:rPr lang="en-US" sz="2000" dirty="0">
                <a:solidFill>
                  <a:srgbClr val="FFC000"/>
                </a:solidFill>
              </a:rPr>
              <a:t>		&lt;email&gt; saleelbagde@gmail.com &lt;/email&gt;	</a:t>
            </a:r>
          </a:p>
          <a:p>
            <a:r>
              <a:rPr lang="en-US" sz="2000" dirty="0">
                <a:solidFill>
                  <a:srgbClr val="FFC000"/>
                </a:solidFill>
              </a:rPr>
              <a:t>	             &lt;email&gt; saleel.bagde@yahoomail.com &lt;/email&gt;</a:t>
            </a:r>
          </a:p>
          <a:p>
            <a:r>
              <a:rPr lang="en-US" sz="2000" dirty="0">
                <a:solidFill>
                  <a:srgbClr val="FFC000"/>
                </a:solidFill>
              </a:rPr>
              <a:t> 	   &lt;/p1&gt;</a:t>
            </a:r>
          </a:p>
          <a:p>
            <a:r>
              <a:rPr lang="en-US" sz="2000" dirty="0">
                <a:solidFill>
                  <a:srgbClr val="FFC000"/>
                </a:solidFill>
              </a:rPr>
              <a:t>    	   &lt;p1&gt;</a:t>
            </a:r>
          </a:p>
          <a:p>
            <a:r>
              <a:rPr lang="en-US" sz="2000" dirty="0">
                <a:solidFill>
                  <a:srgbClr val="FFC000"/>
                </a:solidFill>
              </a:rPr>
              <a:t>		&lt;id&gt;1002&lt;/id&gt;</a:t>
            </a:r>
          </a:p>
          <a:p>
            <a:r>
              <a:rPr lang="en-US" sz="2000" dirty="0">
                <a:solidFill>
                  <a:srgbClr val="FFC000"/>
                </a:solidFill>
              </a:rPr>
              <a:t>		&lt;name&gt; Sharmin Bagde &lt;/name&gt;</a:t>
            </a:r>
          </a:p>
          <a:p>
            <a:r>
              <a:rPr lang="en-US" sz="2000" dirty="0">
                <a:solidFill>
                  <a:srgbClr val="FFC000"/>
                </a:solidFill>
              </a:rPr>
              <a:t>		&lt;email&gt; sharminbagde@gmail.com &lt;/email&gt;	</a:t>
            </a:r>
          </a:p>
          <a:p>
            <a:r>
              <a:rPr lang="en-US" sz="2000" dirty="0">
                <a:solidFill>
                  <a:srgbClr val="FFC000"/>
                </a:solidFill>
              </a:rPr>
              <a:t>	  &lt;/p1&gt;</a:t>
            </a:r>
          </a:p>
          <a:p>
            <a:r>
              <a:rPr lang="en-US" sz="2000" dirty="0">
                <a:solidFill>
                  <a:srgbClr val="FFC000"/>
                </a:solidFill>
              </a:rPr>
              <a:t>&lt;/student&gt;'</a:t>
            </a:r>
            <a:r>
              <a:rPr lang="en-US" sz="2000" dirty="0"/>
              <a:t>,</a:t>
            </a:r>
            <a:r>
              <a:rPr lang="en-US" sz="2000" dirty="0">
                <a:solidFill>
                  <a:srgbClr val="FFC000"/>
                </a:solidFill>
              </a:rPr>
              <a:t> '//student//p1[$1]//email[$2]'</a:t>
            </a:r>
            <a:r>
              <a:rPr lang="en-US" sz="2000" dirty="0"/>
              <a:t>);</a:t>
            </a:r>
          </a:p>
        </p:txBody>
      </p:sp>
      <p:sp>
        <p:nvSpPr>
          <p:cNvPr id="11" name="Rectangle 10"/>
          <p:cNvSpPr/>
          <p:nvPr/>
        </p:nvSpPr>
        <p:spPr>
          <a:xfrm>
            <a:off x="1524000" y="0"/>
            <a:ext cx="9144000" cy="1077218"/>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data from XML using MySQL ExtractValue function</a:t>
            </a:r>
          </a:p>
        </p:txBody>
      </p:sp>
    </p:spTree>
    <p:extLst>
      <p:ext uri="{BB962C8B-B14F-4D97-AF65-F5344CB8AC3E}">
        <p14:creationId xmlns:p14="http://schemas.microsoft.com/office/powerpoint/2010/main" val="22502373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9" name="Rectangle 8"/>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5" name="Rectangle 4"/>
          <p:cNvSpPr/>
          <p:nvPr/>
        </p:nvSpPr>
        <p:spPr>
          <a:xfrm>
            <a:off x="1738282" y="1357299"/>
            <a:ext cx="8643998" cy="5078313"/>
          </a:xfrm>
          <a:prstGeom prst="rect">
            <a:avLst/>
          </a:prstGeom>
        </p:spPr>
        <p:txBody>
          <a:bodyPr wrap="square">
            <a:spAutoFit/>
          </a:bodyPr>
          <a:lstStyle/>
          <a:p>
            <a:r>
              <a:rPr lang="en-US" dirty="0">
                <a:solidFill>
                  <a:schemeClr val="accent2">
                    <a:lumMod val="75000"/>
                  </a:schemeClr>
                </a:solidFill>
              </a:rPr>
              <a:t>INSERT</a:t>
            </a:r>
            <a:r>
              <a:rPr lang="en-US" dirty="0"/>
              <a:t> </a:t>
            </a:r>
            <a:r>
              <a:rPr lang="en-US" dirty="0">
                <a:solidFill>
                  <a:schemeClr val="accent2">
                    <a:lumMod val="75000"/>
                  </a:schemeClr>
                </a:solidFill>
              </a:rPr>
              <a:t>INTO</a:t>
            </a:r>
            <a:r>
              <a:rPr lang="en-US" dirty="0"/>
              <a:t> XMLTABLE </a:t>
            </a:r>
            <a:r>
              <a:rPr lang="en-US"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&lt;student1&gt;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      	&lt;/student1&gt; </a:t>
            </a:r>
          </a:p>
          <a:p>
            <a:r>
              <a:rPr lang="en-US" dirty="0">
                <a:solidFill>
                  <a:srgbClr val="FFC000"/>
                </a:solidFill>
              </a:rPr>
              <a:t>              &lt;student2&gt;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&lt;/student2&gt;</a:t>
            </a:r>
          </a:p>
          <a:p>
            <a:r>
              <a:rPr lang="en-US" dirty="0">
                <a:solidFill>
                  <a:srgbClr val="FFC000"/>
                </a:solidFill>
              </a:rPr>
              <a:t>              &lt;student3&gt;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&lt;/student3&gt;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 (</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Inserting XML script in table.</a:t>
            </a:r>
          </a:p>
        </p:txBody>
      </p:sp>
      <p:sp>
        <p:nvSpPr>
          <p:cNvPr id="4" name="TextBox 3"/>
          <p:cNvSpPr txBox="1"/>
          <p:nvPr/>
        </p:nvSpPr>
        <p:spPr>
          <a:xfrm>
            <a:off x="1809720" y="571480"/>
            <a:ext cx="1156086" cy="400110"/>
          </a:xfrm>
          <a:prstGeom prst="rect">
            <a:avLst/>
          </a:prstGeom>
          <a:noFill/>
        </p:spPr>
        <p:txBody>
          <a:bodyPr wrap="none" rtlCol="0">
            <a:spAutoFit/>
          </a:bodyPr>
          <a:lstStyle/>
          <a:p>
            <a:r>
              <a:rPr lang="en-US" sz="2000" dirty="0">
                <a:solidFill>
                  <a:srgbClr val="00B050"/>
                </a:solidFill>
              </a:rPr>
              <a:t>Example: </a:t>
            </a:r>
          </a:p>
        </p:txBody>
      </p:sp>
      <p:sp>
        <p:nvSpPr>
          <p:cNvPr id="5" name="Rectangle 4"/>
          <p:cNvSpPr/>
          <p:nvPr/>
        </p:nvSpPr>
        <p:spPr>
          <a:xfrm>
            <a:off x="1809720" y="928670"/>
            <a:ext cx="8501122" cy="400110"/>
          </a:xfrm>
          <a:prstGeom prst="rect">
            <a:avLst/>
          </a:prstGeom>
        </p:spPr>
        <p:txBody>
          <a:bodyPr wrap="square">
            <a:spAutoFit/>
          </a:bodyPr>
          <a:lstStyle/>
          <a:p>
            <a:r>
              <a:rPr lang="en-US" sz="2000" dirty="0">
                <a:solidFill>
                  <a:schemeClr val="accent2">
                    <a:lumMod val="75000"/>
                  </a:schemeClr>
                </a:solidFill>
              </a:rPr>
              <a:t>CREATE</a:t>
            </a:r>
            <a:r>
              <a:rPr lang="en-US" sz="2000" dirty="0"/>
              <a:t> </a:t>
            </a:r>
            <a:r>
              <a:rPr lang="en-US" sz="2000" dirty="0">
                <a:solidFill>
                  <a:schemeClr val="accent2">
                    <a:lumMod val="75000"/>
                  </a:schemeClr>
                </a:solidFill>
              </a:rPr>
              <a:t>TABLE</a:t>
            </a:r>
            <a:r>
              <a:rPr lang="en-US" sz="2000" dirty="0"/>
              <a:t> </a:t>
            </a:r>
            <a:r>
              <a:rPr lang="en-US" sz="2000" dirty="0">
                <a:solidFill>
                  <a:schemeClr val="accent5">
                    <a:lumMod val="75000"/>
                  </a:schemeClr>
                </a:solidFill>
              </a:rPr>
              <a:t>`xmlTable` </a:t>
            </a:r>
            <a:r>
              <a:rPr lang="en-US" sz="2000" dirty="0"/>
              <a:t>( `</a:t>
            </a:r>
            <a:r>
              <a:rPr lang="en-US" sz="2000" dirty="0">
                <a:solidFill>
                  <a:schemeClr val="accent5">
                    <a:lumMod val="75000"/>
                  </a:schemeClr>
                </a:solidFill>
              </a:rPr>
              <a:t>xmlData</a:t>
            </a:r>
            <a:r>
              <a:rPr lang="en-US" sz="2000" dirty="0"/>
              <a:t>` </a:t>
            </a:r>
            <a:r>
              <a:rPr lang="en-US" sz="2000" dirty="0">
                <a:solidFill>
                  <a:schemeClr val="accent2">
                    <a:lumMod val="75000"/>
                  </a:schemeClr>
                </a:solidFill>
              </a:rPr>
              <a:t>text</a:t>
            </a:r>
            <a:r>
              <a:rPr lang="en-US" sz="2000" dirty="0"/>
              <a:t>);</a:t>
            </a:r>
          </a:p>
        </p:txBody>
      </p:sp>
      <p:sp>
        <p:nvSpPr>
          <p:cNvPr id="6" name="Rectangle 5"/>
          <p:cNvSpPr/>
          <p:nvPr/>
        </p:nvSpPr>
        <p:spPr>
          <a:xfrm>
            <a:off x="1738282" y="1357298"/>
            <a:ext cx="8643998" cy="5386090"/>
          </a:xfrm>
          <a:prstGeom prst="rect">
            <a:avLst/>
          </a:prstGeom>
        </p:spPr>
        <p:txBody>
          <a:bodyPr wrap="square">
            <a:spAutoFit/>
          </a:bodyPr>
          <a:lstStyle/>
          <a:p>
            <a:r>
              <a:rPr lang="en-US" sz="2000" dirty="0">
                <a:solidFill>
                  <a:schemeClr val="accent2">
                    <a:lumMod val="75000"/>
                  </a:schemeClr>
                </a:solidFill>
              </a:rPr>
              <a:t>INSERT</a:t>
            </a:r>
            <a:r>
              <a:rPr lang="en-US" dirty="0"/>
              <a:t> </a:t>
            </a:r>
            <a:r>
              <a:rPr lang="en-US" sz="2000" dirty="0">
                <a:solidFill>
                  <a:schemeClr val="accent2">
                    <a:lumMod val="75000"/>
                  </a:schemeClr>
                </a:solidFill>
              </a:rPr>
              <a:t>INTO</a:t>
            </a:r>
            <a:r>
              <a:rPr lang="en-US" dirty="0"/>
              <a:t> XMLTABLE </a:t>
            </a:r>
            <a:r>
              <a:rPr lang="en-US" sz="2000" dirty="0">
                <a:solidFill>
                  <a:schemeClr val="accent2">
                    <a:lumMod val="75000"/>
                  </a:schemeClr>
                </a:solidFill>
              </a:rPr>
              <a:t>VALUES</a:t>
            </a:r>
            <a:r>
              <a:rPr lang="en-US" dirty="0"/>
              <a:t> (</a:t>
            </a:r>
            <a:r>
              <a:rPr lang="en-US" dirty="0">
                <a:solidFill>
                  <a:srgbClr val="FFC000"/>
                </a:solidFill>
              </a:rPr>
              <a:t>“</a:t>
            </a:r>
          </a:p>
          <a:p>
            <a:r>
              <a:rPr lang="en-US" dirty="0">
                <a:solidFill>
                  <a:srgbClr val="FFC000"/>
                </a:solidFill>
              </a:rPr>
              <a:t>&lt;Students&gt;</a:t>
            </a:r>
            <a:r>
              <a:rPr lang="en-US" dirty="0"/>
              <a:t>      </a:t>
            </a:r>
          </a:p>
          <a:p>
            <a:r>
              <a:rPr lang="en-US" dirty="0"/>
              <a:t>	</a:t>
            </a:r>
            <a:r>
              <a:rPr lang="en-US" dirty="0">
                <a:solidFill>
                  <a:srgbClr val="FFC000"/>
                </a:solidFill>
              </a:rPr>
              <a:t>&lt;student&gt;</a:t>
            </a:r>
          </a:p>
          <a:p>
            <a:r>
              <a:rPr lang="en-US" dirty="0">
                <a:solidFill>
                  <a:srgbClr val="FFC000"/>
                </a:solidFill>
              </a:rPr>
              <a:t>	     &lt;RollNumber&gt;1&lt;/RollNumber&gt;</a:t>
            </a:r>
          </a:p>
          <a:p>
            <a:r>
              <a:rPr lang="en-US" dirty="0">
                <a:solidFill>
                  <a:srgbClr val="FFC000"/>
                </a:solidFill>
              </a:rPr>
              <a:t>	     &lt;Name&gt; Saleel &lt;/Name&gt;</a:t>
            </a:r>
          </a:p>
          <a:p>
            <a:r>
              <a:rPr lang="en-US" dirty="0">
                <a:solidFill>
                  <a:srgbClr val="FFC000"/>
                </a:solidFill>
              </a:rPr>
              <a:t>                   &lt;email&gt; saleelbagde@gmail.com &lt;/email&gt;</a:t>
            </a:r>
          </a:p>
          <a:p>
            <a:r>
              <a:rPr lang="en-US" dirty="0">
                <a:solidFill>
                  <a:srgbClr val="FFC000"/>
                </a:solidFill>
              </a:rPr>
              <a:t>                   &lt;email&gt; saleelbagde@yahoomail.com &lt;/email&gt;</a:t>
            </a:r>
          </a:p>
          <a:p>
            <a:r>
              <a:rPr lang="en-US" dirty="0">
                <a:solidFill>
                  <a:srgbClr val="FFC000"/>
                </a:solidFill>
              </a:rPr>
              <a:t>      	&lt;/student&gt; </a:t>
            </a:r>
          </a:p>
          <a:p>
            <a:r>
              <a:rPr lang="en-US" dirty="0">
                <a:solidFill>
                  <a:srgbClr val="FFC000"/>
                </a:solidFill>
              </a:rPr>
              <a:t>              &lt;student&gt;</a:t>
            </a:r>
          </a:p>
          <a:p>
            <a:r>
              <a:rPr lang="en-US" dirty="0">
                <a:solidFill>
                  <a:srgbClr val="FFC000"/>
                </a:solidFill>
              </a:rPr>
              <a:t>    	    &lt;RollNumber&gt; 2 &lt;/RollNumber&gt;</a:t>
            </a:r>
          </a:p>
          <a:p>
            <a:r>
              <a:rPr lang="en-US" dirty="0">
                <a:solidFill>
                  <a:srgbClr val="FFC000"/>
                </a:solidFill>
              </a:rPr>
              <a:t>                  &lt;Name&gt; Vrushali &lt;/Name&gt;</a:t>
            </a:r>
          </a:p>
          <a:p>
            <a:r>
              <a:rPr lang="en-US" dirty="0">
                <a:solidFill>
                  <a:srgbClr val="FFC000"/>
                </a:solidFill>
              </a:rPr>
              <a:t>                  &lt;email&gt; vrushalibagde@gmail.com &lt;/email&gt;</a:t>
            </a:r>
          </a:p>
          <a:p>
            <a:r>
              <a:rPr lang="en-US" dirty="0">
                <a:solidFill>
                  <a:srgbClr val="FFC000"/>
                </a:solidFill>
              </a:rPr>
              <a:t>              &lt;/student&gt;</a:t>
            </a:r>
          </a:p>
          <a:p>
            <a:r>
              <a:rPr lang="en-US" dirty="0">
                <a:solidFill>
                  <a:srgbClr val="FFC000"/>
                </a:solidFill>
              </a:rPr>
              <a:t>              &lt;student&gt;</a:t>
            </a:r>
          </a:p>
          <a:p>
            <a:r>
              <a:rPr lang="en-US" dirty="0">
                <a:solidFill>
                  <a:srgbClr val="FFC000"/>
                </a:solidFill>
              </a:rPr>
              <a:t>     	    &lt;RollNumber&gt; 3 &lt;/RollNumber&gt;</a:t>
            </a:r>
          </a:p>
          <a:p>
            <a:r>
              <a:rPr lang="en-US" dirty="0">
                <a:solidFill>
                  <a:srgbClr val="FFC000"/>
                </a:solidFill>
              </a:rPr>
              <a:t>                  &lt;Name&gt; Sharmin &lt;/Name&gt;        </a:t>
            </a:r>
          </a:p>
          <a:p>
            <a:r>
              <a:rPr lang="en-US" dirty="0">
                <a:solidFill>
                  <a:srgbClr val="FFC000"/>
                </a:solidFill>
              </a:rPr>
              <a:t>                  &lt;email&gt; sharminbagde@gmail.com &lt;/email&gt; </a:t>
            </a:r>
          </a:p>
          <a:p>
            <a:r>
              <a:rPr lang="en-US" dirty="0">
                <a:solidFill>
                  <a:srgbClr val="FFC000"/>
                </a:solidFill>
              </a:rPr>
              <a:t>              &lt;/student&gt;</a:t>
            </a:r>
          </a:p>
          <a:p>
            <a:r>
              <a:rPr lang="en-US" dirty="0">
                <a:solidFill>
                  <a:srgbClr val="FFC000"/>
                </a:solidFill>
              </a:rPr>
              <a:t>&lt;/Students&gt;"</a:t>
            </a:r>
            <a:r>
              <a:rPr lang="en-US" dirty="0"/>
              <a:t>);</a:t>
            </a:r>
          </a:p>
        </p:txBody>
      </p:sp>
    </p:spTree>
    <p:extLst>
      <p:ext uri="{BB962C8B-B14F-4D97-AF65-F5344CB8AC3E}">
        <p14:creationId xmlns:p14="http://schemas.microsoft.com/office/powerpoint/2010/main" val="22502373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from XML script from table.</a:t>
            </a:r>
          </a:p>
        </p:txBody>
      </p:sp>
      <p:sp>
        <p:nvSpPr>
          <p:cNvPr id="7" name="Rectangle 6"/>
          <p:cNvSpPr/>
          <p:nvPr/>
        </p:nvSpPr>
        <p:spPr>
          <a:xfrm>
            <a:off x="1595406" y="1935296"/>
            <a:ext cx="8929718" cy="707886"/>
          </a:xfrm>
          <a:prstGeom prst="rect">
            <a:avLst/>
          </a:prstGeom>
        </p:spPr>
        <p:txBody>
          <a:bodyPr wrap="square">
            <a:spAutoFit/>
          </a:bodyPr>
          <a:lstStyle/>
          <a:p>
            <a:r>
              <a:rPr lang="en-US" sz="2000" dirty="0">
                <a:solidFill>
                  <a:schemeClr val="accent2">
                    <a:lumMod val="75000"/>
                  </a:schemeClr>
                </a:solidFill>
              </a:rPr>
              <a:t>SELECT</a:t>
            </a:r>
            <a:r>
              <a:rPr lang="en-US" sz="2000" dirty="0"/>
              <a:t> </a:t>
            </a:r>
            <a:r>
              <a:rPr lang="en-US" sz="2000" dirty="0">
                <a:solidFill>
                  <a:schemeClr val="accent5">
                    <a:lumMod val="75000"/>
                  </a:schemeClr>
                </a:solidFill>
              </a:rPr>
              <a:t>EXTRACTVALUE</a:t>
            </a:r>
            <a:r>
              <a:rPr lang="en-US" sz="2000" dirty="0"/>
              <a:t>(</a:t>
            </a:r>
            <a:r>
              <a:rPr lang="en-US" sz="2000" dirty="0">
                <a:solidFill>
                  <a:schemeClr val="accent5">
                    <a:lumMod val="75000"/>
                  </a:schemeClr>
                </a:solidFill>
              </a:rPr>
              <a:t>xmlData</a:t>
            </a:r>
            <a:r>
              <a:rPr lang="en-US" sz="2000" dirty="0"/>
              <a:t>,</a:t>
            </a:r>
            <a:r>
              <a:rPr lang="en-US" sz="2000" dirty="0">
                <a:solidFill>
                  <a:srgbClr val="FFC000"/>
                </a:solidFill>
              </a:rPr>
              <a:t>"//Students//student[$1]//email[$2]"</a:t>
            </a:r>
            <a:r>
              <a:rPr lang="en-US" sz="2000" dirty="0"/>
              <a:t>) </a:t>
            </a:r>
            <a:r>
              <a:rPr lang="en-US" sz="2000" dirty="0">
                <a:solidFill>
                  <a:schemeClr val="accent2">
                    <a:lumMod val="75000"/>
                  </a:schemeClr>
                </a:solidFill>
              </a:rPr>
              <a:t>FROM</a:t>
            </a:r>
            <a:r>
              <a:rPr lang="en-US" sz="2000" dirty="0"/>
              <a:t> XMLTABLE;</a:t>
            </a:r>
          </a:p>
        </p:txBody>
      </p:sp>
    </p:spTree>
    <p:extLst>
      <p:ext uri="{BB962C8B-B14F-4D97-AF65-F5344CB8AC3E}">
        <p14:creationId xmlns:p14="http://schemas.microsoft.com/office/powerpoint/2010/main" val="22502373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XML file</a:t>
            </a:r>
          </a:p>
        </p:txBody>
      </p:sp>
      <p:sp>
        <p:nvSpPr>
          <p:cNvPr id="5" name="Rectangle 4"/>
          <p:cNvSpPr/>
          <p:nvPr/>
        </p:nvSpPr>
        <p:spPr>
          <a:xfrm>
            <a:off x="1738282" y="1214422"/>
            <a:ext cx="4929222" cy="5016758"/>
          </a:xfrm>
          <a:prstGeom prst="rect">
            <a:avLst/>
          </a:prstGeom>
        </p:spPr>
        <p:txBody>
          <a:bodyPr wrap="square">
            <a:spAutoFit/>
          </a:bodyPr>
          <a:lstStyle/>
          <a:p>
            <a:r>
              <a:rPr lang="en-US" sz="2000" dirty="0">
                <a:solidFill>
                  <a:srgbClr val="2658E6"/>
                </a:solidFill>
              </a:rPr>
              <a:t>&lt;?xml version="1.0" encoding="utf-16"?&gt;</a:t>
            </a:r>
          </a:p>
          <a:p>
            <a:r>
              <a:rPr lang="en-US" sz="2000" dirty="0">
                <a:solidFill>
                  <a:srgbClr val="C74C49"/>
                </a:solidFill>
              </a:rPr>
              <a:t>&lt;employees&gt;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r>
              <a:rPr lang="en-US" sz="2000" dirty="0">
                <a:solidFill>
                  <a:schemeClr val="accent2">
                    <a:lumMod val="75000"/>
                  </a:schemeClr>
                </a:solidFill>
              </a:rPr>
              <a:t>&lt;id&gt;</a:t>
            </a:r>
            <a:r>
              <a:rPr lang="en-US" sz="2000" dirty="0">
                <a:solidFill>
                  <a:srgbClr val="2658E6"/>
                </a:solidFill>
              </a:rPr>
              <a:t> </a:t>
            </a:r>
            <a:r>
              <a:rPr lang="en-US" sz="2000" dirty="0"/>
              <a:t>be129</a:t>
            </a:r>
            <a:r>
              <a:rPr lang="en-US" sz="2000" dirty="0">
                <a:solidFill>
                  <a:srgbClr val="2658E6"/>
                </a:solidFill>
              </a:rPr>
              <a:t> </a:t>
            </a:r>
            <a:r>
              <a:rPr lang="en-US" sz="2000" dirty="0">
                <a:solidFill>
                  <a:schemeClr val="accent2">
                    <a:lumMod val="75000"/>
                  </a:schemeClr>
                </a:solidFill>
              </a:rPr>
              <a:t>&lt;/id&gt;</a:t>
            </a:r>
          </a:p>
          <a:p>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Jane</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Engineer</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2658E6"/>
                </a:solidFill>
              </a:rPr>
              <a:t> </a:t>
            </a:r>
          </a:p>
          <a:p>
            <a:r>
              <a:rPr lang="en-US" sz="2000" dirty="0">
                <a:solidFill>
                  <a:srgbClr val="2658E6"/>
                </a:solidFill>
              </a:rPr>
              <a:t>      </a:t>
            </a:r>
            <a:r>
              <a:rPr lang="en-US" sz="2000" dirty="0">
                <a:solidFill>
                  <a:schemeClr val="accent4">
                    <a:lumMod val="50000"/>
                  </a:schemeClr>
                </a:solidFill>
              </a:rPr>
              <a:t>&lt;employee&gt;</a:t>
            </a:r>
          </a:p>
          <a:p>
            <a:r>
              <a:rPr lang="en-US" sz="2000" dirty="0">
                <a:solidFill>
                  <a:schemeClr val="accent2">
                    <a:lumMod val="75000"/>
                  </a:schemeClr>
                </a:solidFill>
              </a:rPr>
              <a:t>           &lt;id&gt;</a:t>
            </a:r>
            <a:r>
              <a:rPr lang="en-US" sz="2000" dirty="0">
                <a:solidFill>
                  <a:srgbClr val="2658E6"/>
                </a:solidFill>
              </a:rPr>
              <a:t> </a:t>
            </a:r>
            <a:r>
              <a:rPr lang="en-US" sz="2000" dirty="0"/>
              <a:t>be130</a:t>
            </a:r>
            <a:r>
              <a:rPr lang="en-US" sz="2000" dirty="0">
                <a:solidFill>
                  <a:srgbClr val="2658E6"/>
                </a:solidFill>
              </a:rPr>
              <a:t> </a:t>
            </a:r>
            <a:r>
              <a:rPr lang="en-US" sz="2000" dirty="0">
                <a:solidFill>
                  <a:schemeClr val="accent2">
                    <a:lumMod val="75000"/>
                  </a:schemeClr>
                </a:solidFill>
              </a:rPr>
              <a:t>&lt;/id&gt;</a:t>
            </a:r>
          </a:p>
          <a:p>
            <a:r>
              <a:rPr lang="en-US" sz="2000" dirty="0">
                <a:solidFill>
                  <a:schemeClr val="accent2">
                    <a:lumMod val="75000"/>
                  </a:schemeClr>
                </a:solidFill>
              </a:rPr>
              <a:t>           &lt;</a:t>
            </a:r>
            <a:r>
              <a:rPr lang="en-US" sz="2000" dirty="0" err="1">
                <a:solidFill>
                  <a:schemeClr val="accent2">
                    <a:lumMod val="75000"/>
                  </a:schemeClr>
                </a:solidFill>
              </a:rPr>
              <a:t>firstname</a:t>
            </a:r>
            <a:r>
              <a:rPr lang="en-US" sz="2000" dirty="0">
                <a:solidFill>
                  <a:schemeClr val="accent2">
                    <a:lumMod val="75000"/>
                  </a:schemeClr>
                </a:solidFill>
              </a:rPr>
              <a:t>&gt; </a:t>
            </a:r>
            <a:r>
              <a:rPr lang="en-US" sz="2000" dirty="0"/>
              <a:t>William</a:t>
            </a:r>
            <a:r>
              <a:rPr lang="en-US" sz="2000" dirty="0">
                <a:solidFill>
                  <a:srgbClr val="2658E6"/>
                </a:solidFill>
              </a:rPr>
              <a:t> </a:t>
            </a:r>
            <a:r>
              <a:rPr lang="en-US" sz="2000" dirty="0">
                <a:solidFill>
                  <a:schemeClr val="accent2">
                    <a:lumMod val="75000"/>
                  </a:schemeClr>
                </a:solidFill>
              </a:rPr>
              <a:t>&lt;/</a:t>
            </a:r>
            <a:r>
              <a:rPr lang="en-US" sz="2000" dirty="0" err="1">
                <a:solidFill>
                  <a:schemeClr val="accent2">
                    <a:lumMod val="75000"/>
                  </a:schemeClr>
                </a:solidFill>
              </a:rPr>
              <a:t>firstname</a:t>
            </a:r>
            <a:r>
              <a:rPr lang="en-US" sz="2000" dirty="0">
                <a:solidFill>
                  <a:schemeClr val="accent2">
                    <a:lumMod val="75000"/>
                  </a:schemeClr>
                </a:solidFill>
              </a:rPr>
              <a:t>&gt;</a:t>
            </a:r>
          </a:p>
          <a:p>
            <a:r>
              <a:rPr lang="en-US" sz="2000" dirty="0">
                <a:solidFill>
                  <a:schemeClr val="accent2">
                    <a:lumMod val="75000"/>
                  </a:schemeClr>
                </a:solidFill>
              </a:rPr>
              <a:t>           &lt;lastname&gt; </a:t>
            </a:r>
            <a:r>
              <a:rPr lang="en-US" sz="2000" dirty="0"/>
              <a:t>Defoe</a:t>
            </a:r>
            <a:r>
              <a:rPr lang="en-US" sz="2000" dirty="0">
                <a:solidFill>
                  <a:srgbClr val="2658E6"/>
                </a:solidFill>
              </a:rPr>
              <a:t> </a:t>
            </a:r>
            <a:r>
              <a:rPr lang="en-US" sz="2000" dirty="0">
                <a:solidFill>
                  <a:schemeClr val="accent2">
                    <a:lumMod val="75000"/>
                  </a:schemeClr>
                </a:solidFill>
              </a:rPr>
              <a:t>&lt;/lastname&gt;</a:t>
            </a:r>
          </a:p>
          <a:p>
            <a:r>
              <a:rPr lang="en-US" sz="2000" dirty="0">
                <a:solidFill>
                  <a:schemeClr val="accent2">
                    <a:lumMod val="75000"/>
                  </a:schemeClr>
                </a:solidFill>
              </a:rPr>
              <a:t>           &lt;title&gt; </a:t>
            </a:r>
            <a:r>
              <a:rPr lang="en-US" sz="2000" dirty="0"/>
              <a:t>Accountant</a:t>
            </a:r>
            <a:r>
              <a:rPr lang="en-US" sz="2000" dirty="0">
                <a:solidFill>
                  <a:srgbClr val="2658E6"/>
                </a:solidFill>
              </a:rPr>
              <a:t> </a:t>
            </a:r>
            <a:r>
              <a:rPr lang="en-US" sz="2000" dirty="0">
                <a:solidFill>
                  <a:schemeClr val="accent2">
                    <a:lumMod val="75000"/>
                  </a:schemeClr>
                </a:solidFill>
              </a:rPr>
              <a:t>&lt;/title&gt;</a:t>
            </a:r>
          </a:p>
          <a:p>
            <a:r>
              <a:rPr lang="en-US" sz="2000" dirty="0">
                <a:solidFill>
                  <a:srgbClr val="2658E6"/>
                </a:solidFill>
              </a:rPr>
              <a:t>      </a:t>
            </a:r>
            <a:r>
              <a:rPr lang="en-US" sz="2000" dirty="0">
                <a:solidFill>
                  <a:schemeClr val="accent4">
                    <a:lumMod val="50000"/>
                  </a:schemeClr>
                </a:solidFill>
              </a:rPr>
              <a:t>&lt;/employee&gt;</a:t>
            </a:r>
          </a:p>
          <a:p>
            <a:r>
              <a:rPr lang="en-US" sz="2000" dirty="0">
                <a:solidFill>
                  <a:srgbClr val="C74C49"/>
                </a:solidFill>
              </a:rPr>
              <a:t>&lt;/employees&gt;</a:t>
            </a:r>
          </a:p>
        </p:txBody>
      </p:sp>
      <p:sp>
        <p:nvSpPr>
          <p:cNvPr id="6" name="TextBox 5"/>
          <p:cNvSpPr txBox="1"/>
          <p:nvPr/>
        </p:nvSpPr>
        <p:spPr>
          <a:xfrm>
            <a:off x="1809721" y="714356"/>
            <a:ext cx="2053447" cy="400110"/>
          </a:xfrm>
          <a:prstGeom prst="rect">
            <a:avLst/>
          </a:prstGeom>
          <a:noFill/>
        </p:spPr>
        <p:txBody>
          <a:bodyPr wrap="none" rtlCol="0">
            <a:spAutoFit/>
          </a:bodyPr>
          <a:lstStyle/>
          <a:p>
            <a:r>
              <a:rPr lang="en-US" sz="2000" dirty="0">
                <a:solidFill>
                  <a:srgbClr val="00B050"/>
                </a:solidFill>
              </a:rPr>
              <a:t>Employee.xml File</a:t>
            </a:r>
          </a:p>
        </p:txBody>
      </p:sp>
    </p:spTree>
    <p:extLst>
      <p:ext uri="{BB962C8B-B14F-4D97-AF65-F5344CB8AC3E}">
        <p14:creationId xmlns:p14="http://schemas.microsoft.com/office/powerpoint/2010/main" val="22502373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809720" y="720850"/>
            <a:ext cx="1156086" cy="400110"/>
          </a:xfrm>
          <a:prstGeom prst="rect">
            <a:avLst/>
          </a:prstGeom>
          <a:noFill/>
        </p:spPr>
        <p:txBody>
          <a:bodyPr wrap="none" rtlCol="0">
            <a:spAutoFit/>
          </a:bodyPr>
          <a:lstStyle/>
          <a:p>
            <a:r>
              <a:rPr lang="en-US" sz="2000" dirty="0">
                <a:solidFill>
                  <a:srgbClr val="00B050"/>
                </a:solidFill>
              </a:rPr>
              <a:t>Example: </a:t>
            </a:r>
          </a:p>
        </p:txBody>
      </p:sp>
      <p:sp>
        <p:nvSpPr>
          <p:cNvPr id="8" name="Rectangle 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Load and select  data from external XML file</a:t>
            </a:r>
          </a:p>
        </p:txBody>
      </p:sp>
      <p:sp>
        <p:nvSpPr>
          <p:cNvPr id="10" name="Rectangle 9"/>
          <p:cNvSpPr/>
          <p:nvPr/>
        </p:nvSpPr>
        <p:spPr>
          <a:xfrm>
            <a:off x="1809720" y="1500174"/>
            <a:ext cx="8572560" cy="1477328"/>
          </a:xfrm>
          <a:prstGeom prst="rect">
            <a:avLst/>
          </a:prstGeom>
        </p:spPr>
        <p:txBody>
          <a:bodyPr wrap="square">
            <a:spAutoFit/>
          </a:bodyPr>
          <a:lstStyle/>
          <a:p>
            <a:pPr>
              <a:lnSpc>
                <a:spcPct val="150000"/>
              </a:lnSpc>
            </a:pPr>
            <a:r>
              <a:rPr lang="en-US" sz="2000" dirty="0">
                <a:solidFill>
                  <a:schemeClr val="accent2">
                    <a:lumMod val="75000"/>
                  </a:schemeClr>
                </a:solidFill>
              </a:rPr>
              <a:t>SET</a:t>
            </a:r>
            <a:r>
              <a:rPr lang="en-US" sz="2000" dirty="0"/>
              <a:t> @</a:t>
            </a:r>
            <a:r>
              <a:rPr lang="en-US" sz="2000" dirty="0">
                <a:solidFill>
                  <a:schemeClr val="accent2">
                    <a:lumMod val="75000"/>
                  </a:schemeClr>
                </a:solidFill>
              </a:rPr>
              <a:t>xml</a:t>
            </a:r>
            <a:r>
              <a:rPr lang="en-US" sz="2000" dirty="0"/>
              <a:t> = </a:t>
            </a:r>
            <a:r>
              <a:rPr lang="en-US" sz="2000" dirty="0">
                <a:solidFill>
                  <a:schemeClr val="accent5">
                    <a:lumMod val="75000"/>
                  </a:schemeClr>
                </a:solidFill>
              </a:rPr>
              <a:t>LOAD_FILE</a:t>
            </a:r>
            <a:r>
              <a:rPr lang="en-US" sz="2000" dirty="0"/>
              <a:t>(</a:t>
            </a:r>
            <a:r>
              <a:rPr lang="en-US" sz="2000" dirty="0">
                <a:solidFill>
                  <a:srgbClr val="FFC000"/>
                </a:solidFill>
              </a:rPr>
              <a:t>"E:/employee.xml"</a:t>
            </a:r>
            <a:r>
              <a:rPr lang="en-US" sz="2000" dirty="0"/>
              <a:t>);</a:t>
            </a:r>
          </a:p>
          <a:p>
            <a:pPr>
              <a:lnSpc>
                <a:spcPct val="150000"/>
              </a:lnSpc>
            </a:pPr>
            <a:r>
              <a:rPr lang="en-US" sz="2000" dirty="0">
                <a:solidFill>
                  <a:schemeClr val="accent2">
                    <a:lumMod val="75000"/>
                  </a:schemeClr>
                </a:solidFill>
              </a:rPr>
              <a:t>SELECT</a:t>
            </a:r>
            <a:r>
              <a:rPr lang="en-US" sz="2000" dirty="0"/>
              <a:t> </a:t>
            </a:r>
            <a:r>
              <a:rPr lang="en-US" sz="2000" dirty="0">
                <a:solidFill>
                  <a:schemeClr val="accent2">
                    <a:lumMod val="75000"/>
                  </a:schemeClr>
                </a:solidFill>
              </a:rPr>
              <a:t>CONVERT(</a:t>
            </a:r>
            <a:r>
              <a:rPr lang="en-US" sz="2000" dirty="0">
                <a:solidFill>
                  <a:schemeClr val="accent5">
                    <a:lumMod val="75000"/>
                  </a:schemeClr>
                </a:solidFill>
              </a:rPr>
              <a:t>EXTRACTVALUE</a:t>
            </a:r>
            <a:r>
              <a:rPr lang="en-US" sz="2000" dirty="0"/>
              <a:t>(@</a:t>
            </a:r>
            <a:r>
              <a:rPr lang="en-US" sz="2000" dirty="0">
                <a:solidFill>
                  <a:schemeClr val="accent2">
                    <a:lumMod val="75000"/>
                  </a:schemeClr>
                </a:solidFill>
              </a:rPr>
              <a:t>xml</a:t>
            </a:r>
            <a:r>
              <a:rPr lang="en-US" sz="2000" dirty="0"/>
              <a:t>,</a:t>
            </a:r>
            <a:r>
              <a:rPr lang="en-US" sz="2000" dirty="0">
                <a:solidFill>
                  <a:srgbClr val="FFC000"/>
                </a:solidFill>
              </a:rPr>
              <a:t>"//employee[$1]//</a:t>
            </a:r>
            <a:r>
              <a:rPr lang="en-US" sz="2000" dirty="0" err="1">
                <a:solidFill>
                  <a:srgbClr val="FFC000"/>
                </a:solidFill>
              </a:rPr>
              <a:t>firstname</a:t>
            </a:r>
            <a:r>
              <a:rPr lang="en-US" sz="2000" dirty="0">
                <a:solidFill>
                  <a:srgbClr val="FFC000"/>
                </a:solidFill>
              </a:rPr>
              <a:t>"</a:t>
            </a:r>
            <a:r>
              <a:rPr lang="en-US" sz="2000" dirty="0"/>
              <a:t>), </a:t>
            </a:r>
            <a:r>
              <a:rPr lang="en-US" sz="2000" dirty="0">
                <a:solidFill>
                  <a:schemeClr val="accent2">
                    <a:lumMod val="75000"/>
                  </a:schemeClr>
                </a:solidFill>
              </a:rPr>
              <a:t>CHAR</a:t>
            </a:r>
            <a:r>
              <a:rPr lang="en-US" sz="2000" dirty="0"/>
              <a:t>);</a:t>
            </a:r>
          </a:p>
        </p:txBody>
      </p:sp>
    </p:spTree>
    <p:extLst>
      <p:ext uri="{BB962C8B-B14F-4D97-AF65-F5344CB8AC3E}">
        <p14:creationId xmlns:p14="http://schemas.microsoft.com/office/powerpoint/2010/main" val="22502373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0"/>
            <a:ext cx="11521280" cy="769441"/>
          </a:xfrm>
          <a:prstGeom prst="rect">
            <a:avLst/>
          </a:prstGeom>
        </p:spPr>
        <p:txBody>
          <a:bodyPr wrap="square">
            <a:spAutoFit/>
          </a:bodyPr>
          <a:lstStyle/>
          <a:p>
            <a:pPr marL="342900" indent="-342900">
              <a:buAutoNum type="arabicPeriod"/>
            </a:pPr>
            <a:r>
              <a:rPr lang="en-IN" b="1" dirty="0">
                <a:latin typeface="Liberation Mono"/>
                <a:cs typeface="Calibri" panose="020F0502020204030204" pitchFamily="34" charset="0"/>
              </a:rPr>
              <a:t>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a:t>
            </a:r>
            <a:r>
              <a:rPr lang="en-IN" dirty="0">
                <a:latin typeface="Liberation Mono"/>
                <a:cs typeface="Calibri" panose="020F0502020204030204" pitchFamily="34" charset="0"/>
              </a:rPr>
              <a:t>.</a:t>
            </a:r>
          </a:p>
          <a:p>
            <a:pPr marL="342900" indent="-342900">
              <a:buAutoNum type="arabicPeriod"/>
            </a:pPr>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&lt;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6" name="Rectangle 5"/>
          <p:cNvSpPr/>
          <p:nvPr/>
        </p:nvSpPr>
        <p:spPr>
          <a:xfrm>
            <a:off x="335360" y="1600200"/>
            <a:ext cx="11521280" cy="769441"/>
          </a:xfrm>
          <a:prstGeom prst="rect">
            <a:avLst/>
          </a:prstGeom>
        </p:spPr>
        <p:txBody>
          <a:bodyPr wrap="square">
            <a:spAutoFit/>
          </a:bodyPr>
          <a:lstStyle/>
          <a:p>
            <a:r>
              <a:rPr lang="en-IN" b="1" dirty="0">
                <a:latin typeface="Liberation Mono"/>
                <a:cs typeface="Calibri" panose="020F0502020204030204" pitchFamily="34" charset="0"/>
              </a:rPr>
              <a:t>2.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&gt;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a:t>
            </a:r>
          </a:p>
        </p:txBody>
      </p:sp>
      <p:sp>
        <p:nvSpPr>
          <p:cNvPr id="7" name="Rectangle 6"/>
          <p:cNvSpPr/>
          <p:nvPr/>
        </p:nvSpPr>
        <p:spPr>
          <a:xfrm>
            <a:off x="335360" y="2587551"/>
            <a:ext cx="11521280" cy="769441"/>
          </a:xfrm>
          <a:prstGeom prst="rect">
            <a:avLst/>
          </a:prstGeom>
        </p:spPr>
        <p:txBody>
          <a:bodyPr wrap="square">
            <a:spAutoFit/>
          </a:bodyPr>
          <a:lstStyle/>
          <a:p>
            <a:r>
              <a:rPr lang="en-IN" b="1" dirty="0">
                <a:latin typeface="Liberation Mono"/>
                <a:cs typeface="Calibri" panose="020F0502020204030204" pitchFamily="34" charset="0"/>
              </a:rPr>
              <a:t>3.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highest salary of each department</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max(sal)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8" name="Rectangle 7"/>
          <p:cNvSpPr/>
          <p:nvPr/>
        </p:nvSpPr>
        <p:spPr>
          <a:xfrm>
            <a:off x="335360" y="3654310"/>
            <a:ext cx="11521280" cy="769441"/>
          </a:xfrm>
          <a:prstGeom prst="rect">
            <a:avLst/>
          </a:prstGeom>
        </p:spPr>
        <p:txBody>
          <a:bodyPr wrap="square">
            <a:spAutoFit/>
          </a:bodyPr>
          <a:lstStyle/>
          <a:p>
            <a:r>
              <a:rPr lang="en-IN" b="1" dirty="0">
                <a:latin typeface="Liberation Mono"/>
                <a:cs typeface="Calibri" panose="020F0502020204030204" pitchFamily="34" charset="0"/>
              </a:rPr>
              <a:t>4. Find 2</a:t>
            </a:r>
            <a:r>
              <a:rPr lang="en-IN" b="1" baseline="30000" dirty="0">
                <a:latin typeface="Liberation Mono"/>
                <a:cs typeface="Calibri" panose="020F0502020204030204" pitchFamily="34" charset="0"/>
              </a:rPr>
              <a:t>nd</a:t>
            </a:r>
            <a:r>
              <a:rPr lang="en-IN" b="1" dirty="0">
                <a:latin typeface="Liberation Mono"/>
                <a:cs typeface="Calibri" panose="020F0502020204030204" pitchFamily="34" charset="0"/>
              </a:rPr>
              <a:t> lowest salary of each department</a:t>
            </a:r>
            <a:r>
              <a:rPr lang="en-IN" dirty="0">
                <a:latin typeface="Liberation Mono"/>
                <a:cs typeface="Calibri" panose="020F0502020204030204" pitchFamily="34" charset="0"/>
              </a:rPr>
              <a:t>.</a:t>
            </a:r>
            <a:endParaRPr lang="en-IN" dirty="0">
              <a:solidFill>
                <a:srgbClr val="006C86"/>
              </a:solidFill>
              <a:latin typeface="Liberation Mono"/>
              <a:cs typeface="Calibri" panose="020F0502020204030204" pitchFamily="34" charset="0"/>
            </a:endParaRP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Calibri" panose="020F0502020204030204" pitchFamily="34" charset="0"/>
              </a:rPr>
              <a:t> sal </a:t>
            </a:r>
            <a:r>
              <a:rPr lang="en-IN" dirty="0">
                <a:solidFill>
                  <a:schemeClr val="accent5">
                    <a:lumMod val="50000"/>
                  </a:schemeClr>
                </a:solidFill>
                <a:latin typeface="Liberation Mono"/>
                <a:cs typeface="Calibri" panose="020F0502020204030204" pitchFamily="34" charset="0"/>
              </a:rPr>
              <a:t>NOT</a:t>
            </a:r>
            <a:r>
              <a:rPr lang="en-IN" dirty="0">
                <a:latin typeface="Liberation Mono"/>
                <a:cs typeface="Calibri" panose="020F0502020204030204" pitchFamily="34" charset="0"/>
              </a:rPr>
              <a:t> </a:t>
            </a:r>
            <a:r>
              <a:rPr lang="en-IN" dirty="0">
                <a:solidFill>
                  <a:schemeClr val="accent5">
                    <a:lumMod val="50000"/>
                  </a:schemeClr>
                </a:solidFill>
                <a:latin typeface="Liberation Mono"/>
                <a:cs typeface="Calibri" panose="020F0502020204030204" pitchFamily="34" charset="0"/>
              </a:rPr>
              <a:t>IN</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min(sal)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 </a:t>
            </a:r>
            <a:r>
              <a:rPr lang="en-IN" dirty="0">
                <a:solidFill>
                  <a:srgbClr val="0077AA"/>
                </a:solidFill>
                <a:latin typeface="Liberation Mono"/>
                <a:cs typeface="Arial" panose="020B0604020202020204" pitchFamily="34" charset="0"/>
              </a:rPr>
              <a:t>GROUP</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deptno;</a:t>
            </a:r>
          </a:p>
        </p:txBody>
      </p:sp>
      <p:sp>
        <p:nvSpPr>
          <p:cNvPr id="10" name="Rectangle 9"/>
          <p:cNvSpPr/>
          <p:nvPr/>
        </p:nvSpPr>
        <p:spPr>
          <a:xfrm>
            <a:off x="335360" y="4725144"/>
            <a:ext cx="11521280" cy="1046440"/>
          </a:xfrm>
          <a:prstGeom prst="rect">
            <a:avLst/>
          </a:prstGeom>
        </p:spPr>
        <p:txBody>
          <a:bodyPr wrap="square">
            <a:spAutoFit/>
          </a:bodyPr>
          <a:lstStyle/>
          <a:p>
            <a:r>
              <a:rPr lang="en-IN" b="1" dirty="0">
                <a:latin typeface="Liberation Mono"/>
                <a:cs typeface="Calibri" panose="020F0502020204030204" pitchFamily="34" charset="0"/>
              </a:rPr>
              <a:t>5. Serial number jobwise</a:t>
            </a:r>
            <a:r>
              <a:rPr lang="en-IN" dirty="0">
                <a:latin typeface="Liberation Mono"/>
                <a:cs typeface="Calibri" panose="020F0502020204030204" pitchFamily="34" charset="0"/>
              </a:rPr>
              <a:t>.</a:t>
            </a:r>
          </a:p>
          <a:p>
            <a:endParaRPr lang="en-IN" sz="800" dirty="0">
              <a:latin typeface="Liberation Mono"/>
              <a:cs typeface="Calibri" panose="020F0502020204030204" pitchFamily="34" charset="0"/>
            </a:endParaRPr>
          </a:p>
          <a:p>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 </a:t>
            </a:r>
            <a:r>
              <a:rPr lang="en-IN" dirty="0">
                <a:solidFill>
                  <a:srgbClr val="0077AA"/>
                </a:solidFill>
                <a:latin typeface="Liberation Mono"/>
                <a:cs typeface="Arial" panose="020B0604020202020204" pitchFamily="34" charset="0"/>
              </a:rPr>
              <a:t>CASE</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WHEN</a:t>
            </a:r>
            <a:r>
              <a:rPr lang="en-IN" dirty="0">
                <a:latin typeface="Liberation Mono"/>
                <a:cs typeface="Calibri" panose="020F0502020204030204" pitchFamily="34" charset="0"/>
              </a:rPr>
              <a:t> job = @JB </a:t>
            </a:r>
            <a:r>
              <a:rPr lang="en-IN" dirty="0">
                <a:solidFill>
                  <a:srgbClr val="0077AA"/>
                </a:solidFill>
                <a:latin typeface="Liberation Mono"/>
                <a:cs typeface="Arial" panose="020B0604020202020204" pitchFamily="34" charset="0"/>
              </a:rPr>
              <a:t>THEN</a:t>
            </a:r>
            <a:r>
              <a:rPr lang="en-IN" dirty="0">
                <a:latin typeface="Liberation Mono"/>
                <a:cs typeface="Calibri" panose="020F0502020204030204" pitchFamily="34" charset="0"/>
              </a:rPr>
              <a:t> @CNT + 1 </a:t>
            </a:r>
            <a:r>
              <a:rPr lang="en-IN" dirty="0">
                <a:solidFill>
                  <a:srgbClr val="0077AA"/>
                </a:solidFill>
                <a:latin typeface="Liberation Mono"/>
                <a:cs typeface="Arial" panose="020B0604020202020204" pitchFamily="34" charset="0"/>
              </a:rPr>
              <a:t>ELSE</a:t>
            </a:r>
            <a:r>
              <a:rPr lang="en-IN" dirty="0">
                <a:latin typeface="Liberation Mono"/>
                <a:cs typeface="Calibri" panose="020F0502020204030204" pitchFamily="34" charset="0"/>
              </a:rPr>
              <a:t> 1 </a:t>
            </a:r>
            <a:r>
              <a:rPr lang="en-IN" dirty="0">
                <a:solidFill>
                  <a:srgbClr val="0077AA"/>
                </a:solidFill>
                <a:latin typeface="Liberation Mono"/>
                <a:cs typeface="Arial" panose="020B0604020202020204" pitchFamily="34" charset="0"/>
              </a:rPr>
              <a:t>END</a:t>
            </a:r>
            <a:r>
              <a:rPr lang="en-IN" dirty="0">
                <a:latin typeface="Liberation Mono"/>
                <a:cs typeface="Calibri" panose="020F0502020204030204" pitchFamily="34" charset="0"/>
              </a:rPr>
              <a:t> R1, @JB := JOB  </a:t>
            </a:r>
            <a:r>
              <a:rPr lang="en-IN" dirty="0">
                <a:solidFill>
                  <a:srgbClr val="0077AA"/>
                </a:solidFill>
                <a:latin typeface="Liberation Mono"/>
                <a:cs typeface="Arial" panose="020B0604020202020204" pitchFamily="34" charset="0"/>
              </a:rPr>
              <a:t>FROM</a:t>
            </a:r>
            <a:r>
              <a:rPr lang="en-IN" dirty="0">
                <a:latin typeface="Liberation Mono"/>
                <a:cs typeface="Calibri" panose="020F0502020204030204" pitchFamily="34" charset="0"/>
              </a:rPr>
              <a:t> emp, (</a:t>
            </a:r>
            <a:r>
              <a:rPr lang="en-IN" dirty="0">
                <a:solidFill>
                  <a:srgbClr val="0077AA"/>
                </a:solidFill>
                <a:latin typeface="Liberation Mono"/>
                <a:cs typeface="Arial" panose="020B0604020202020204" pitchFamily="34" charset="0"/>
              </a:rPr>
              <a:t>SELECT</a:t>
            </a:r>
            <a:r>
              <a:rPr lang="en-IN" dirty="0">
                <a:latin typeface="Liberation Mono"/>
                <a:cs typeface="Calibri" panose="020F0502020204030204" pitchFamily="34" charset="0"/>
              </a:rPr>
              <a:t> @CNT :=0, @JB := '') E </a:t>
            </a:r>
            <a:r>
              <a:rPr lang="en-IN" dirty="0">
                <a:solidFill>
                  <a:srgbClr val="0077AA"/>
                </a:solidFill>
                <a:latin typeface="Liberation Mono"/>
                <a:cs typeface="Arial" panose="020B0604020202020204" pitchFamily="34" charset="0"/>
              </a:rPr>
              <a:t>ORDER</a:t>
            </a:r>
            <a:r>
              <a:rPr lang="en-IN" dirty="0">
                <a:latin typeface="Liberation Mono"/>
                <a:cs typeface="Calibri" panose="020F050202020403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Calibri" panose="020F0502020204030204" pitchFamily="34" charset="0"/>
              </a:rPr>
              <a:t> job;</a:t>
            </a:r>
          </a:p>
        </p:txBody>
      </p:sp>
    </p:spTree>
    <p:extLst>
      <p:ext uri="{BB962C8B-B14F-4D97-AF65-F5344CB8AC3E}">
        <p14:creationId xmlns:p14="http://schemas.microsoft.com/office/powerpoint/2010/main" val="2250237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val="179276966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335360" y="685801"/>
            <a:ext cx="11449272" cy="2031325"/>
          </a:xfrm>
          <a:prstGeom prst="rect">
            <a:avLst/>
          </a:prstGeom>
        </p:spPr>
        <p:txBody>
          <a:bodyPr wrap="square">
            <a:spAutoFit/>
          </a:bodyPr>
          <a:lstStyle/>
          <a:p>
            <a:r>
              <a:rPr lang="en-IN" b="1" dirty="0">
                <a:latin typeface="Liberation Mono"/>
                <a:cs typeface="Calibri" panose="020F0502020204030204" pitchFamily="34" charset="0"/>
              </a:rPr>
              <a:t>6. Find only the duplicate records</a:t>
            </a:r>
            <a:r>
              <a:rPr lang="en-IN" dirty="0">
                <a:latin typeface="Liberation Mono"/>
                <a:cs typeface="Calibri" panose="020F0502020204030204" pitchFamily="34" charset="0"/>
              </a:rPr>
              <a:t>.</a:t>
            </a: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c1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d1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a:p>
            <a:endParaRPr lang="en-US" dirty="0">
              <a:latin typeface="Liberation Mono"/>
              <a:cs typeface="Calibri" panose="020F0502020204030204" pitchFamily="34" charset="0"/>
            </a:endParaRPr>
          </a:p>
          <a:p>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 := @cnt1+1 R1, duplicate.*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@cnt1:=0) t1) t2 </a:t>
            </a:r>
            <a:r>
              <a:rPr lang="en-US" dirty="0">
                <a:solidFill>
                  <a:srgbClr val="0077AA"/>
                </a:solidFill>
                <a:latin typeface="Liberation Mono"/>
                <a:cs typeface="Arial" panose="020B0604020202020204" pitchFamily="34" charset="0"/>
              </a:rPr>
              <a:t>WHERE</a:t>
            </a:r>
            <a:r>
              <a:rPr lang="en-US" dirty="0">
                <a:latin typeface="Liberation Mono"/>
                <a:cs typeface="Calibri" panose="020F0502020204030204" pitchFamily="34" charset="0"/>
              </a:rPr>
              <a:t> t2.R1  </a:t>
            </a:r>
            <a:r>
              <a:rPr lang="en-US" dirty="0">
                <a:solidFill>
                  <a:schemeClr val="accent5">
                    <a:lumMod val="50000"/>
                  </a:schemeClr>
                </a:solidFill>
                <a:latin typeface="Liberation Mono"/>
                <a:cs typeface="Calibri" panose="020F0502020204030204" pitchFamily="34" charset="0"/>
              </a:rPr>
              <a:t>NOT</a:t>
            </a:r>
            <a:r>
              <a:rPr lang="en-US" dirty="0">
                <a:latin typeface="Liberation Mono"/>
                <a:cs typeface="Calibri" panose="020F0502020204030204" pitchFamily="34" charset="0"/>
              </a:rPr>
              <a:t> </a:t>
            </a:r>
            <a:r>
              <a:rPr lang="en-US" dirty="0">
                <a:solidFill>
                  <a:schemeClr val="accent5">
                    <a:lumMod val="50000"/>
                  </a:schemeClr>
                </a:solidFill>
                <a:latin typeface="Liberation Mono"/>
                <a:cs typeface="Calibri" panose="020F0502020204030204" pitchFamily="34" charset="0"/>
              </a:rPr>
              <a:t>IN</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min(@cnt := @cnt+1) R1 </a:t>
            </a:r>
            <a:r>
              <a:rPr lang="en-US" dirty="0">
                <a:solidFill>
                  <a:srgbClr val="0077AA"/>
                </a:solidFill>
                <a:latin typeface="Liberation Mono"/>
                <a:cs typeface="Arial" panose="020B0604020202020204" pitchFamily="34" charset="0"/>
              </a:rPr>
              <a:t>FROM</a:t>
            </a:r>
            <a:r>
              <a:rPr lang="en-US" dirty="0">
                <a:latin typeface="Liberation Mono"/>
                <a:cs typeface="Calibri" panose="020F0502020204030204" pitchFamily="34" charset="0"/>
              </a:rPr>
              <a:t> duplicate, (</a:t>
            </a:r>
            <a:r>
              <a:rPr lang="en-US" dirty="0">
                <a:solidFill>
                  <a:srgbClr val="0077AA"/>
                </a:solidFill>
                <a:latin typeface="Liberation Mono"/>
                <a:cs typeface="Arial" panose="020B0604020202020204" pitchFamily="34" charset="0"/>
              </a:rPr>
              <a:t>SELECT</a:t>
            </a:r>
            <a:r>
              <a:rPr lang="en-US" dirty="0">
                <a:latin typeface="Liberation Mono"/>
                <a:cs typeface="Calibri" panose="020F0502020204030204" pitchFamily="34" charset="0"/>
              </a:rPr>
              <a:t> @cnt:=0) t4 </a:t>
            </a:r>
            <a:r>
              <a:rPr lang="en-US" dirty="0">
                <a:solidFill>
                  <a:srgbClr val="0077AA"/>
                </a:solidFill>
                <a:latin typeface="Liberation Mono"/>
                <a:cs typeface="Arial" panose="020B0604020202020204" pitchFamily="34" charset="0"/>
              </a:rPr>
              <a:t>GROUP</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 dname, loc, walletid) </a:t>
            </a:r>
            <a:r>
              <a:rPr lang="en-US" dirty="0">
                <a:solidFill>
                  <a:srgbClr val="0077AA"/>
                </a:solidFill>
                <a:latin typeface="Liberation Mono"/>
                <a:cs typeface="Arial" panose="020B0604020202020204" pitchFamily="34" charset="0"/>
              </a:rPr>
              <a:t>ORDER</a:t>
            </a:r>
            <a:r>
              <a:rPr lang="en-US" dirty="0">
                <a:latin typeface="Liberation Mono"/>
                <a:cs typeface="Calibri" panose="020F050202020403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Calibri" panose="020F0502020204030204" pitchFamily="34" charset="0"/>
              </a:rPr>
              <a:t> deptno;</a:t>
            </a:r>
          </a:p>
        </p:txBody>
      </p:sp>
      <p:sp>
        <p:nvSpPr>
          <p:cNvPr id="6" name="Rectangle 5"/>
          <p:cNvSpPr/>
          <p:nvPr/>
        </p:nvSpPr>
        <p:spPr>
          <a:xfrm>
            <a:off x="1524000" y="4161971"/>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7. TODO</a:t>
            </a:r>
            <a:endParaRPr lang="en-IN" sz="2000" dirty="0">
              <a:latin typeface="Calibri" panose="020F0502020204030204" pitchFamily="34" charset="0"/>
              <a:cs typeface="Calibri" panose="020F0502020204030204" pitchFamily="34" charset="0"/>
            </a:endParaRPr>
          </a:p>
        </p:txBody>
      </p:sp>
      <p:sp>
        <p:nvSpPr>
          <p:cNvPr id="7" name="Rectangle 6"/>
          <p:cNvSpPr/>
          <p:nvPr/>
        </p:nvSpPr>
        <p:spPr>
          <a:xfrm>
            <a:off x="1524000" y="4452836"/>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8. TODO</a:t>
            </a:r>
            <a:endParaRPr lang="en-IN" sz="2000" dirty="0">
              <a:latin typeface="Calibri" panose="020F0502020204030204" pitchFamily="34" charset="0"/>
              <a:cs typeface="Calibri" panose="020F0502020204030204" pitchFamily="34" charset="0"/>
            </a:endParaRPr>
          </a:p>
        </p:txBody>
      </p:sp>
      <p:sp>
        <p:nvSpPr>
          <p:cNvPr id="8" name="Rectangle 7"/>
          <p:cNvSpPr/>
          <p:nvPr/>
        </p:nvSpPr>
        <p:spPr>
          <a:xfrm>
            <a:off x="1524000" y="478902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9. TODO</a:t>
            </a:r>
            <a:endParaRPr lang="en-IN" sz="2000" dirty="0">
              <a:latin typeface="Calibri" panose="020F0502020204030204" pitchFamily="34" charset="0"/>
              <a:cs typeface="Calibri" panose="020F0502020204030204" pitchFamily="34" charset="0"/>
            </a:endParaRPr>
          </a:p>
        </p:txBody>
      </p:sp>
      <p:sp>
        <p:nvSpPr>
          <p:cNvPr id="10" name="Rectangle 9"/>
          <p:cNvSpPr/>
          <p:nvPr/>
        </p:nvSpPr>
        <p:spPr>
          <a:xfrm>
            <a:off x="1524000" y="5189130"/>
            <a:ext cx="9144000" cy="400110"/>
          </a:xfrm>
          <a:prstGeom prst="rect">
            <a:avLst/>
          </a:prstGeom>
        </p:spPr>
        <p:txBody>
          <a:bodyPr wrap="square">
            <a:spAutoFit/>
          </a:bodyPr>
          <a:lstStyle/>
          <a:p>
            <a:r>
              <a:rPr lang="en-IN" sz="2000" b="1" dirty="0">
                <a:latin typeface="Calibri" panose="020F0502020204030204" pitchFamily="34" charset="0"/>
                <a:cs typeface="Calibri" panose="020F0502020204030204" pitchFamily="34" charset="0"/>
              </a:rPr>
              <a:t>10. TODO</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60830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 SQL statements</a:t>
            </a:r>
          </a:p>
        </p:txBody>
      </p:sp>
      <p:sp>
        <p:nvSpPr>
          <p:cNvPr id="5" name="Rectangle 4"/>
          <p:cNvSpPr/>
          <p:nvPr/>
        </p:nvSpPr>
        <p:spPr>
          <a:xfrm>
            <a:off x="1556658" y="688280"/>
            <a:ext cx="12627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TABLET Table</a:t>
            </a:r>
          </a:p>
        </p:txBody>
      </p:sp>
      <p:graphicFrame>
        <p:nvGraphicFramePr>
          <p:cNvPr id="2" name="Table 1"/>
          <p:cNvGraphicFramePr>
            <a:graphicFrameLocks noGrp="1"/>
          </p:cNvGraphicFramePr>
          <p:nvPr>
            <p:extLst>
              <p:ext uri="{D42A27DB-BD31-4B8C-83A1-F6EECF244321}">
                <p14:modId xmlns:p14="http://schemas.microsoft.com/office/powerpoint/2010/main" val="3161990441"/>
              </p:ext>
            </p:extLst>
          </p:nvPr>
        </p:nvGraphicFramePr>
        <p:xfrm>
          <a:off x="2819400" y="726440"/>
          <a:ext cx="7696200" cy="1483360"/>
        </p:xfrm>
        <a:graphic>
          <a:graphicData uri="http://schemas.openxmlformats.org/drawingml/2006/table">
            <a:tbl>
              <a:tblPr firstRow="1" bandRow="1">
                <a:tableStyleId>{5940675A-B579-460E-94D1-54222C63F5DA}</a:tableStyleId>
              </a:tblPr>
              <a:tblGrid>
                <a:gridCol w="572015">
                  <a:extLst>
                    <a:ext uri="{9D8B030D-6E8A-4147-A177-3AD203B41FA5}">
                      <a16:colId xmlns:a16="http://schemas.microsoft.com/office/drawing/2014/main" val="20000"/>
                    </a:ext>
                  </a:extLst>
                </a:gridCol>
                <a:gridCol w="1637785">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a:t>
                      </a:r>
                    </a:p>
                  </a:txBody>
                  <a:tcPr/>
                </a:tc>
                <a:tc>
                  <a:txBody>
                    <a:bodyPr/>
                    <a:lstStyle/>
                    <a:p>
                      <a:r>
                        <a:rPr kumimoji="0" lang="en-IN" sz="1600" b="0" i="0" kern="1200" dirty="0">
                          <a:solidFill>
                            <a:schemeClr val="tx1"/>
                          </a:solidFill>
                          <a:effectLst/>
                          <a:latin typeface="+mn-lt"/>
                          <a:ea typeface="+mn-ea"/>
                          <a:cs typeface="+mn-cs"/>
                        </a:rPr>
                        <a:t>CROCIN</a:t>
                      </a:r>
                      <a:endParaRPr lang="en-IN" sz="1600" dirty="0"/>
                    </a:p>
                  </a:txBody>
                  <a:tcPr/>
                </a:tc>
                <a:tc>
                  <a:txBody>
                    <a:bodyPr/>
                    <a:lstStyle/>
                    <a:p>
                      <a:r>
                        <a:rPr kumimoji="0" lang="en-IN" sz="1600" b="0" i="0" kern="1200" dirty="0">
                          <a:solidFill>
                            <a:schemeClr val="tx1"/>
                          </a:solidFill>
                          <a:effectLst/>
                          <a:latin typeface="+mn-lt"/>
                          <a:ea typeface="+mn-ea"/>
                          <a:cs typeface="+mn-cs"/>
                        </a:rPr>
                        <a:t>PARACETAMOL </a:t>
                      </a:r>
                      <a:endParaRPr lang="en-IN" sz="1600" dirty="0"/>
                    </a:p>
                  </a:txBody>
                  <a:tcPr/>
                </a:tc>
                <a:tc>
                  <a:txBody>
                    <a:bodyPr/>
                    <a:lstStyle/>
                    <a:p>
                      <a:r>
                        <a:rPr lang="en-IN" sz="1600" dirty="0"/>
                        <a:t>100mg</a:t>
                      </a:r>
                    </a:p>
                  </a:txBody>
                  <a:tcPr/>
                </a:tc>
                <a:extLst>
                  <a:ext uri="{0D108BD9-81ED-4DB2-BD59-A6C34878D82A}">
                    <a16:rowId xmlns:a16="http://schemas.microsoft.com/office/drawing/2014/main" val="10001"/>
                  </a:ext>
                </a:extLst>
              </a:tr>
              <a:tr h="370840">
                <a:tc>
                  <a:txBody>
                    <a:bodyPr/>
                    <a:lstStyle/>
                    <a:p>
                      <a:r>
                        <a:rPr lang="en-IN" sz="1600" dirty="0"/>
                        <a:t>2</a:t>
                      </a:r>
                    </a:p>
                  </a:txBody>
                  <a:tcPr/>
                </a:tc>
                <a:tc>
                  <a:txBody>
                    <a:bodyPr/>
                    <a:lstStyle/>
                    <a:p>
                      <a:r>
                        <a:rPr lang="en-IN" sz="1600" dirty="0"/>
                        <a:t>COMBIFLAM</a:t>
                      </a:r>
                    </a:p>
                  </a:txBody>
                  <a:tcPr/>
                </a:tc>
                <a:tc>
                  <a:txBody>
                    <a:bodyPr/>
                    <a:lstStyle/>
                    <a:p>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25mg</a:t>
                      </a:r>
                    </a:p>
                  </a:txBody>
                  <a:tcPr/>
                </a:tc>
                <a:extLst>
                  <a:ext uri="{0D108BD9-81ED-4DB2-BD59-A6C34878D82A}">
                    <a16:rowId xmlns:a16="http://schemas.microsoft.com/office/drawing/2014/main" val="10002"/>
                  </a:ext>
                </a:extLst>
              </a:tr>
              <a:tr h="370840">
                <a:tc>
                  <a:txBody>
                    <a:bodyPr/>
                    <a:lstStyle/>
                    <a:p>
                      <a:r>
                        <a:rPr lang="en-IN" sz="1600" dirty="0"/>
                        <a:t>3</a:t>
                      </a:r>
                    </a:p>
                  </a:txBody>
                  <a:tcPr/>
                </a:tc>
                <a:tc>
                  <a:txBody>
                    <a:bodyPr/>
                    <a:lstStyle/>
                    <a:p>
                      <a:r>
                        <a:rPr lang="en-IN" sz="1600" dirty="0"/>
                        <a:t>DIVON PLUS</a:t>
                      </a:r>
                    </a:p>
                  </a:txBody>
                  <a:tcPr/>
                </a:tc>
                <a:tc>
                  <a:txBody>
                    <a:bodyPr/>
                    <a:lstStyle/>
                    <a:p>
                      <a:r>
                        <a:rPr kumimoji="0" lang="en-IN" sz="1600" b="0" i="0" kern="1200" dirty="0">
                          <a:solidFill>
                            <a:schemeClr val="tx1"/>
                          </a:solidFill>
                          <a:effectLst/>
                          <a:latin typeface="+mn-lt"/>
                          <a:ea typeface="+mn-ea"/>
                          <a:cs typeface="+mn-cs"/>
                        </a:rPr>
                        <a:t>PARACETAMOL, DICLOFENAC</a:t>
                      </a:r>
                    </a:p>
                  </a:txBody>
                  <a:tcPr/>
                </a:tc>
                <a:tc>
                  <a:txBody>
                    <a:bodyPr/>
                    <a:lstStyle/>
                    <a:p>
                      <a:r>
                        <a:rPr kumimoji="0" lang="en-IN" sz="1600" b="0" i="0" kern="1200" dirty="0">
                          <a:solidFill>
                            <a:schemeClr val="tx1"/>
                          </a:solidFill>
                          <a:effectLst/>
                          <a:latin typeface="+mn-lt"/>
                          <a:ea typeface="+mn-ea"/>
                          <a:cs typeface="+mn-cs"/>
                        </a:rPr>
                        <a:t>30mg</a:t>
                      </a:r>
                    </a:p>
                  </a:txBody>
                  <a:tcPr/>
                </a:tc>
                <a:extLst>
                  <a:ext uri="{0D108BD9-81ED-4DB2-BD59-A6C34878D82A}">
                    <a16:rowId xmlns:a16="http://schemas.microsoft.com/office/drawing/2014/main" val="10003"/>
                  </a:ext>
                </a:extLst>
              </a:tr>
            </a:tbl>
          </a:graphicData>
        </a:graphic>
      </p:graphicFrame>
      <p:sp>
        <p:nvSpPr>
          <p:cNvPr id="9" name="Rectangle 8"/>
          <p:cNvSpPr/>
          <p:nvPr/>
        </p:nvSpPr>
        <p:spPr>
          <a:xfrm>
            <a:off x="1524001" y="2662796"/>
            <a:ext cx="1110343"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SYRUP Table</a:t>
            </a:r>
          </a:p>
        </p:txBody>
      </p:sp>
      <p:graphicFrame>
        <p:nvGraphicFramePr>
          <p:cNvPr id="10" name="Table 9"/>
          <p:cNvGraphicFramePr>
            <a:graphicFrameLocks noGrp="1"/>
          </p:cNvGraphicFramePr>
          <p:nvPr>
            <p:extLst>
              <p:ext uri="{D42A27DB-BD31-4B8C-83A1-F6EECF244321}">
                <p14:modId xmlns:p14="http://schemas.microsoft.com/office/powerpoint/2010/main" val="2058678089"/>
              </p:ext>
            </p:extLst>
          </p:nvPr>
        </p:nvGraphicFramePr>
        <p:xfrm>
          <a:off x="2819402" y="2547256"/>
          <a:ext cx="7699799" cy="1854200"/>
        </p:xfrm>
        <a:graphic>
          <a:graphicData uri="http://schemas.openxmlformats.org/drawingml/2006/table">
            <a:tbl>
              <a:tblPr firstRow="1" bandRow="1">
                <a:tableStyleId>{5940675A-B579-460E-94D1-54222C63F5DA}</a:tableStyleId>
              </a:tblPr>
              <a:tblGrid>
                <a:gridCol w="571760">
                  <a:extLst>
                    <a:ext uri="{9D8B030D-6E8A-4147-A177-3AD203B41FA5}">
                      <a16:colId xmlns:a16="http://schemas.microsoft.com/office/drawing/2014/main" val="20000"/>
                    </a:ext>
                  </a:extLst>
                </a:gridCol>
                <a:gridCol w="1638039">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11</a:t>
                      </a:r>
                    </a:p>
                  </a:txBody>
                  <a:tcPr/>
                </a:tc>
                <a:tc>
                  <a:txBody>
                    <a:bodyPr/>
                    <a:lstStyle/>
                    <a:p>
                      <a:r>
                        <a:rPr kumimoji="0" lang="en-IN" sz="1600" b="0" i="0" kern="1200" dirty="0">
                          <a:solidFill>
                            <a:schemeClr val="tx1"/>
                          </a:solidFill>
                          <a:effectLst/>
                          <a:latin typeface="+mn-lt"/>
                          <a:ea typeface="+mn-ea"/>
                          <a:cs typeface="+mn-cs"/>
                        </a:rPr>
                        <a:t>BENADRYL</a:t>
                      </a:r>
                      <a:endParaRPr lang="en-IN" sz="1600" dirty="0"/>
                    </a:p>
                  </a:txBody>
                  <a:tcPr/>
                </a:tc>
                <a:tc>
                  <a:txBody>
                    <a:bodyPr/>
                    <a:lstStyle/>
                    <a:p>
                      <a:r>
                        <a:rPr kumimoji="0" lang="en-IN" sz="1600" b="0" i="0" kern="1200" dirty="0">
                          <a:solidFill>
                            <a:schemeClr val="tx1"/>
                          </a:solidFill>
                          <a:effectLst/>
                          <a:latin typeface="+mn-lt"/>
                          <a:ea typeface="+mn-ea"/>
                          <a:cs typeface="+mn-cs"/>
                        </a:rPr>
                        <a:t>DIPHENHYDRAMINE</a:t>
                      </a:r>
                      <a:endParaRPr lang="en-IN" sz="1600" dirty="0"/>
                    </a:p>
                  </a:txBody>
                  <a:tcPr/>
                </a:tc>
                <a:tc>
                  <a:txBody>
                    <a:bodyPr/>
                    <a:lstStyle/>
                    <a:p>
                      <a:r>
                        <a:rPr lang="en-IN" sz="1600" dirty="0"/>
                        <a:t>.7mg</a:t>
                      </a:r>
                    </a:p>
                  </a:txBody>
                  <a:tcPr/>
                </a:tc>
                <a:extLst>
                  <a:ext uri="{0D108BD9-81ED-4DB2-BD59-A6C34878D82A}">
                    <a16:rowId xmlns:a16="http://schemas.microsoft.com/office/drawing/2014/main" val="10001"/>
                  </a:ext>
                </a:extLst>
              </a:tr>
              <a:tr h="370840">
                <a:tc>
                  <a:txBody>
                    <a:bodyPr/>
                    <a:lstStyle/>
                    <a:p>
                      <a:r>
                        <a:rPr lang="en-IN" sz="1600" dirty="0"/>
                        <a:t>12</a:t>
                      </a:r>
                    </a:p>
                  </a:txBody>
                  <a:tcPr/>
                </a:tc>
                <a:tc>
                  <a:txBody>
                    <a:bodyPr/>
                    <a:lstStyle/>
                    <a:p>
                      <a:r>
                        <a:rPr lang="en-IN" sz="1600" dirty="0"/>
                        <a:t>COMBIFLAM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PARACETAMOL, IBUPROFEN</a:t>
                      </a:r>
                      <a:endParaRPr lang="en-IN" sz="1600" b="0" dirty="0"/>
                    </a:p>
                  </a:txBody>
                  <a:tcPr/>
                </a:tc>
                <a:tc>
                  <a:txBody>
                    <a:bodyPr/>
                    <a:lstStyle/>
                    <a:p>
                      <a:r>
                        <a:rPr lang="en-IN" sz="1600" b="0" dirty="0"/>
                        <a:t>0.12mg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COREX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p>
                  </a:txBody>
                  <a:tcPr/>
                </a:tc>
                <a:tc>
                  <a:txBody>
                    <a:bodyPr/>
                    <a:lstStyle/>
                    <a:p>
                      <a:r>
                        <a:rPr kumimoji="0" lang="en-IN" sz="1600" b="0" i="0" kern="1200" dirty="0">
                          <a:solidFill>
                            <a:schemeClr val="tx1"/>
                          </a:solidFill>
                          <a:effectLst/>
                          <a:latin typeface="+mn-lt"/>
                          <a:ea typeface="+mn-ea"/>
                          <a:cs typeface="+mn-cs"/>
                        </a:rPr>
                        <a:t>2.3mg</a:t>
                      </a:r>
                    </a:p>
                  </a:txBody>
                  <a:tcPr/>
                </a:tc>
                <a:extLst>
                  <a:ext uri="{0D108BD9-81ED-4DB2-BD59-A6C34878D82A}">
                    <a16:rowId xmlns:a16="http://schemas.microsoft.com/office/drawing/2014/main" val="10003"/>
                  </a:ext>
                </a:extLst>
              </a:tr>
              <a:tr h="370840">
                <a:tc>
                  <a:txBody>
                    <a:bodyPr/>
                    <a:lstStyle/>
                    <a:p>
                      <a:r>
                        <a:rPr kumimoji="0" lang="en-IN" sz="1600" b="0" i="0" kern="1200" dirty="0">
                          <a:solidFill>
                            <a:schemeClr val="tx1"/>
                          </a:solidFill>
                          <a:effectLst/>
                          <a:latin typeface="+mn-lt"/>
                          <a:ea typeface="+mn-ea"/>
                          <a:cs typeface="+mn-cs"/>
                        </a:rPr>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0.06mg</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1524000" y="4724400"/>
            <a:ext cx="1447800" cy="707886"/>
          </a:xfrm>
          <a:prstGeom prst="rect">
            <a:avLst/>
          </a:prstGeom>
        </p:spPr>
        <p:txBody>
          <a:bodyPr wrap="square">
            <a:spAutoFit/>
          </a:bodyPr>
          <a:lstStyle/>
          <a:p>
            <a:r>
              <a:rPr lang="en-IN" sz="2000" dirty="0">
                <a:solidFill>
                  <a:srgbClr val="5F9378"/>
                </a:solidFill>
                <a:latin typeface="Calibri" panose="020F0502020204030204" pitchFamily="34" charset="0"/>
                <a:cs typeface="Calibri" panose="020F0502020204030204" pitchFamily="34" charset="0"/>
              </a:rPr>
              <a:t>INJECTION Table</a:t>
            </a:r>
          </a:p>
        </p:txBody>
      </p:sp>
      <p:graphicFrame>
        <p:nvGraphicFramePr>
          <p:cNvPr id="12" name="Table 11"/>
          <p:cNvGraphicFramePr>
            <a:graphicFrameLocks noGrp="1"/>
          </p:cNvGraphicFramePr>
          <p:nvPr>
            <p:extLst>
              <p:ext uri="{D42A27DB-BD31-4B8C-83A1-F6EECF244321}">
                <p14:modId xmlns:p14="http://schemas.microsoft.com/office/powerpoint/2010/main" val="2545765642"/>
              </p:ext>
            </p:extLst>
          </p:nvPr>
        </p:nvGraphicFramePr>
        <p:xfrm>
          <a:off x="2819400" y="4724400"/>
          <a:ext cx="7699800" cy="1483360"/>
        </p:xfrm>
        <a:graphic>
          <a:graphicData uri="http://schemas.openxmlformats.org/drawingml/2006/table">
            <a:tbl>
              <a:tblPr firstRow="1" bandRow="1">
                <a:tableStyleId>{5940675A-B579-460E-94D1-54222C63F5DA}</a:tableStyleId>
              </a:tblPr>
              <a:tblGrid>
                <a:gridCol w="572060">
                  <a:extLst>
                    <a:ext uri="{9D8B030D-6E8A-4147-A177-3AD203B41FA5}">
                      <a16:colId xmlns:a16="http://schemas.microsoft.com/office/drawing/2014/main" val="20000"/>
                    </a:ext>
                  </a:extLst>
                </a:gridCol>
                <a:gridCol w="1637740">
                  <a:extLst>
                    <a:ext uri="{9D8B030D-6E8A-4147-A177-3AD203B41FA5}">
                      <a16:colId xmlns:a16="http://schemas.microsoft.com/office/drawing/2014/main" val="20001"/>
                    </a:ext>
                  </a:extLst>
                </a:gridCol>
                <a:gridCol w="3888000">
                  <a:extLst>
                    <a:ext uri="{9D8B030D-6E8A-4147-A177-3AD203B41FA5}">
                      <a16:colId xmlns:a16="http://schemas.microsoft.com/office/drawing/2014/main" val="20002"/>
                    </a:ext>
                  </a:extLst>
                </a:gridCol>
                <a:gridCol w="1602000">
                  <a:extLst>
                    <a:ext uri="{9D8B030D-6E8A-4147-A177-3AD203B41FA5}">
                      <a16:colId xmlns:a16="http://schemas.microsoft.com/office/drawing/2014/main" val="20003"/>
                    </a:ext>
                  </a:extLst>
                </a:gridCol>
              </a:tblGrid>
              <a:tr h="370840">
                <a:tc>
                  <a:txBody>
                    <a:bodyPr/>
                    <a:lstStyle/>
                    <a:p>
                      <a:r>
                        <a:rPr lang="en-IN" sz="1600" dirty="0">
                          <a:solidFill>
                            <a:srgbClr val="0089A4"/>
                          </a:solidFill>
                        </a:rPr>
                        <a:t>Id</a:t>
                      </a:r>
                    </a:p>
                  </a:txBody>
                  <a:tcPr/>
                </a:tc>
                <a:tc>
                  <a:txBody>
                    <a:bodyPr/>
                    <a:lstStyle/>
                    <a:p>
                      <a:r>
                        <a:rPr lang="en-IN" sz="1600" dirty="0">
                          <a:solidFill>
                            <a:srgbClr val="0089A4"/>
                          </a:solidFill>
                        </a:rPr>
                        <a:t>Name</a:t>
                      </a:r>
                    </a:p>
                  </a:txBody>
                  <a:tcPr/>
                </a:tc>
                <a:tc>
                  <a:txBody>
                    <a:bodyPr/>
                    <a:lstStyle/>
                    <a:p>
                      <a:r>
                        <a:rPr lang="en-IN" sz="1600" dirty="0">
                          <a:solidFill>
                            <a:srgbClr val="0089A4"/>
                          </a:solidFill>
                        </a:rPr>
                        <a:t>Ingredient</a:t>
                      </a:r>
                    </a:p>
                  </a:txBody>
                  <a:tcPr/>
                </a:tc>
                <a:tc>
                  <a:txBody>
                    <a:bodyPr/>
                    <a:lstStyle/>
                    <a:p>
                      <a:r>
                        <a:rPr lang="en-IN" sz="1600" dirty="0">
                          <a:solidFill>
                            <a:srgbClr val="0089A4"/>
                          </a:solidFill>
                        </a:rPr>
                        <a:t>Unit</a:t>
                      </a:r>
                    </a:p>
                  </a:txBody>
                  <a:tcPr/>
                </a:tc>
                <a:extLst>
                  <a:ext uri="{0D108BD9-81ED-4DB2-BD59-A6C34878D82A}">
                    <a16:rowId xmlns:a16="http://schemas.microsoft.com/office/drawing/2014/main" val="10000"/>
                  </a:ext>
                </a:extLst>
              </a:tr>
              <a:tr h="370840">
                <a:tc>
                  <a:txBody>
                    <a:bodyPr/>
                    <a:lstStyle/>
                    <a:p>
                      <a:r>
                        <a:rPr lang="en-IN" sz="1600" dirty="0"/>
                        <a:t>21</a:t>
                      </a:r>
                    </a:p>
                  </a:txBody>
                  <a:tcPr/>
                </a:tc>
                <a:tc>
                  <a:txBody>
                    <a:bodyPr/>
                    <a:lstStyle/>
                    <a:p>
                      <a:r>
                        <a:rPr lang="en-IN" sz="1600" dirty="0"/>
                        <a:t>BRUFEN</a:t>
                      </a:r>
                    </a:p>
                  </a:txBody>
                  <a:tcPr/>
                </a:tc>
                <a:tc>
                  <a:txBody>
                    <a:bodyPr/>
                    <a:lstStyle/>
                    <a:p>
                      <a:r>
                        <a:rPr kumimoji="0" lang="en-IN" sz="1600" b="0" i="0" kern="1200" dirty="0">
                          <a:solidFill>
                            <a:schemeClr val="tx1"/>
                          </a:solidFill>
                          <a:effectLst/>
                          <a:latin typeface="+mn-lt"/>
                          <a:ea typeface="+mn-ea"/>
                          <a:cs typeface="+mn-cs"/>
                        </a:rPr>
                        <a:t>IBUPROFEN</a:t>
                      </a:r>
                      <a:endParaRPr lang="en-IN" sz="1600" dirty="0"/>
                    </a:p>
                  </a:txBody>
                  <a:tcPr/>
                </a:tc>
                <a:tc>
                  <a:txBody>
                    <a:bodyPr/>
                    <a:lstStyle/>
                    <a:p>
                      <a:r>
                        <a:rPr lang="en-IN" sz="1600" dirty="0"/>
                        <a:t>0.10mg</a:t>
                      </a:r>
                    </a:p>
                  </a:txBody>
                  <a:tcPr/>
                </a:tc>
                <a:extLst>
                  <a:ext uri="{0D108BD9-81ED-4DB2-BD59-A6C34878D82A}">
                    <a16:rowId xmlns:a16="http://schemas.microsoft.com/office/drawing/2014/main" val="10001"/>
                  </a:ext>
                </a:extLst>
              </a:tr>
              <a:tr h="370840">
                <a:tc>
                  <a:txBody>
                    <a:bodyPr/>
                    <a:lstStyle/>
                    <a:p>
                      <a:r>
                        <a:rPr lang="en-IN" sz="1600" dirty="0"/>
                        <a:t>22</a:t>
                      </a:r>
                    </a:p>
                  </a:txBody>
                  <a:tcPr/>
                </a:tc>
                <a:tc>
                  <a:txBody>
                    <a:bodyPr/>
                    <a:lstStyle/>
                    <a:p>
                      <a:r>
                        <a:rPr lang="en-IN" sz="1600" dirty="0"/>
                        <a:t>CPM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CHLORPHENAMINE</a:t>
                      </a:r>
                      <a:endParaRPr lang="en-IN" sz="1600" b="0" dirty="0"/>
                    </a:p>
                  </a:txBody>
                  <a:tcPr/>
                </a:tc>
                <a:tc>
                  <a:txBody>
                    <a:bodyPr/>
                    <a:lstStyle/>
                    <a:p>
                      <a:r>
                        <a:rPr lang="en-IN" sz="1600" b="0" dirty="0"/>
                        <a:t>0.25mg</a:t>
                      </a:r>
                    </a:p>
                  </a:txBody>
                  <a:tcPr/>
                </a:tc>
                <a:extLst>
                  <a:ext uri="{0D108BD9-81ED-4DB2-BD59-A6C34878D82A}">
                    <a16:rowId xmlns:a16="http://schemas.microsoft.com/office/drawing/2014/main" val="10002"/>
                  </a:ext>
                </a:extLst>
              </a:tr>
              <a:tr h="370840">
                <a:tc>
                  <a:txBody>
                    <a:bodyPr/>
                    <a:lstStyle/>
                    <a:p>
                      <a:r>
                        <a:rPr kumimoji="0" lang="en-IN" sz="1600" b="0" i="0" kern="1200" dirty="0">
                          <a:solidFill>
                            <a:schemeClr val="tx1"/>
                          </a:solidFill>
                          <a:effectLst/>
                          <a:latin typeface="+mn-lt"/>
                          <a:ea typeface="+mn-ea"/>
                          <a:cs typeface="+mn-cs"/>
                        </a:rPr>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kern="1200" dirty="0">
                          <a:solidFill>
                            <a:schemeClr val="tx1"/>
                          </a:solidFill>
                          <a:latin typeface="+mn-lt"/>
                          <a:ea typeface="+mn-ea"/>
                          <a:cs typeface="+mn-cs"/>
                        </a:rPr>
                        <a:t>VOVERAN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mn-lt"/>
                          <a:ea typeface="+mn-ea"/>
                          <a:cs typeface="+mn-cs"/>
                        </a:rPr>
                        <a:t>DICLOFENAC</a:t>
                      </a:r>
                    </a:p>
                  </a:txBody>
                  <a:tcPr/>
                </a:tc>
                <a:tc>
                  <a:txBody>
                    <a:bodyPr/>
                    <a:lstStyle/>
                    <a:p>
                      <a:r>
                        <a:rPr kumimoji="0" lang="en-IN" sz="1600" b="0" i="0" kern="1200" dirty="0">
                          <a:solidFill>
                            <a:schemeClr val="tx1"/>
                          </a:solidFill>
                          <a:effectLst/>
                          <a:latin typeface="+mn-lt"/>
                          <a:ea typeface="+mn-ea"/>
                          <a:cs typeface="+mn-cs"/>
                        </a:rPr>
                        <a:t>0.09mg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874392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IMP</a:t>
            </a:r>
          </a:p>
        </p:txBody>
      </p:sp>
      <p:sp>
        <p:nvSpPr>
          <p:cNvPr id="2" name="Rectangle 1"/>
          <p:cNvSpPr/>
          <p:nvPr/>
        </p:nvSpPr>
        <p:spPr>
          <a:xfrm>
            <a:off x="1669976" y="849264"/>
            <a:ext cx="8845624" cy="369332"/>
          </a:xfrm>
          <a:prstGeom prst="rect">
            <a:avLst/>
          </a:prstGeom>
        </p:spPr>
        <p:txBody>
          <a:bodyPr wrap="square">
            <a:spAutoFit/>
          </a:bodyPr>
          <a:lstStyle/>
          <a:p>
            <a:r>
              <a:rPr lang="en-IN" dirty="0">
                <a:solidFill>
                  <a:srgbClr val="222222"/>
                </a:solidFill>
                <a:latin typeface="Verdana" panose="020B0604030504040204" pitchFamily="34" charset="0"/>
              </a:rPr>
              <a:t>1. Think about how multiplication can be done without actually multiplying </a:t>
            </a:r>
            <a:endParaRPr lang="en-IN" dirty="0"/>
          </a:p>
        </p:txBody>
      </p:sp>
      <p:sp>
        <p:nvSpPr>
          <p:cNvPr id="3" name="TextBox 2"/>
          <p:cNvSpPr txBox="1"/>
          <p:nvPr/>
        </p:nvSpPr>
        <p:spPr>
          <a:xfrm>
            <a:off x="2514601" y="2514600"/>
            <a:ext cx="184731" cy="369332"/>
          </a:xfrm>
          <a:prstGeom prst="rect">
            <a:avLst/>
          </a:prstGeom>
          <a:noFill/>
        </p:spPr>
        <p:txBody>
          <a:bodyPr wrap="none" rtlCol="0">
            <a:spAutoFit/>
          </a:bodyPr>
          <a:lstStyle/>
          <a:p>
            <a:endParaRPr lang="en-IN" dirty="0"/>
          </a:p>
        </p:txBody>
      </p:sp>
      <p:pic>
        <p:nvPicPr>
          <p:cNvPr id="5" name="Picture 4"/>
          <p:cNvPicPr>
            <a:picLocks noChangeAspect="1"/>
          </p:cNvPicPr>
          <p:nvPr/>
        </p:nvPicPr>
        <p:blipFill>
          <a:blip r:embed="rId2" cstate="print"/>
          <a:stretch>
            <a:fillRect/>
          </a:stretch>
        </p:blipFill>
        <p:spPr>
          <a:xfrm>
            <a:off x="1828800" y="3700362"/>
            <a:ext cx="4648200" cy="2471839"/>
          </a:xfrm>
          <a:prstGeom prst="rect">
            <a:avLst/>
          </a:prstGeom>
        </p:spPr>
      </p:pic>
      <p:sp>
        <p:nvSpPr>
          <p:cNvPr id="6" name="Rectangle 5"/>
          <p:cNvSpPr/>
          <p:nvPr/>
        </p:nvSpPr>
        <p:spPr>
          <a:xfrm>
            <a:off x="1669976" y="3243552"/>
            <a:ext cx="1317990" cy="369332"/>
          </a:xfrm>
          <a:prstGeom prst="rect">
            <a:avLst/>
          </a:prstGeom>
        </p:spPr>
        <p:txBody>
          <a:bodyPr wrap="none">
            <a:spAutoFit/>
          </a:bodyPr>
          <a:lstStyle/>
          <a:p>
            <a:r>
              <a:rPr lang="en-IN" dirty="0">
                <a:solidFill>
                  <a:srgbClr val="222222"/>
                </a:solidFill>
                <a:latin typeface="Verdana" panose="020B0604030504040204" pitchFamily="34" charset="0"/>
              </a:rPr>
              <a:t>2. Square</a:t>
            </a:r>
          </a:p>
        </p:txBody>
      </p:sp>
      <p:pic>
        <p:nvPicPr>
          <p:cNvPr id="8" name="Picture 7"/>
          <p:cNvPicPr>
            <a:picLocks noChangeAspect="1"/>
          </p:cNvPicPr>
          <p:nvPr/>
        </p:nvPicPr>
        <p:blipFill>
          <a:blip r:embed="rId3" cstate="print"/>
          <a:stretch>
            <a:fillRect/>
          </a:stretch>
        </p:blipFill>
        <p:spPr>
          <a:xfrm>
            <a:off x="2057400" y="1250648"/>
            <a:ext cx="4495800" cy="1883657"/>
          </a:xfrm>
          <a:prstGeom prst="rect">
            <a:avLst/>
          </a:prstGeom>
        </p:spPr>
      </p:pic>
    </p:spTree>
    <p:extLst>
      <p:ext uri="{BB962C8B-B14F-4D97-AF65-F5344CB8AC3E}">
        <p14:creationId xmlns:p14="http://schemas.microsoft.com/office/powerpoint/2010/main" val="339132311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Interview questions</a:t>
            </a:r>
          </a:p>
        </p:txBody>
      </p:sp>
      <p:sp>
        <p:nvSpPr>
          <p:cNvPr id="5" name="Rectangle 4"/>
          <p:cNvSpPr/>
          <p:nvPr/>
        </p:nvSpPr>
        <p:spPr>
          <a:xfrm>
            <a:off x="407368" y="5334001"/>
            <a:ext cx="11089232" cy="369332"/>
          </a:xfrm>
          <a:prstGeom prst="rect">
            <a:avLst/>
          </a:prstGeom>
        </p:spPr>
        <p:txBody>
          <a:bodyPr wrap="square">
            <a:spAutoFit/>
          </a:bodyPr>
          <a:lstStyle/>
          <a:p>
            <a:r>
              <a:rPr lang="en-IN" dirty="0"/>
              <a:t>select count(*), e.* from e group by empno, ename, job, mgr, hiredate, sal, comm, deptno, bonusid, `user name`, pwd;</a:t>
            </a:r>
          </a:p>
        </p:txBody>
      </p:sp>
      <p:sp>
        <p:nvSpPr>
          <p:cNvPr id="2" name="Rectangle 1"/>
          <p:cNvSpPr/>
          <p:nvPr/>
        </p:nvSpPr>
        <p:spPr>
          <a:xfrm>
            <a:off x="407368" y="914400"/>
            <a:ext cx="1137726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CHAR and VARCHAR?</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DROP, AND TRUNCATE.</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DELETE TABLE and TRUNCATE TABLE commands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Inner Join and Natural Join.</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are types of joins in MySQL?</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is the difference between primary key and unique key?</a:t>
            </a:r>
          </a:p>
          <a:p>
            <a:pPr marL="285750" indent="-285750">
              <a:buFont typeface="Arial" panose="020B0604020202020204" pitchFamily="34" charset="0"/>
              <a:buChar char="•"/>
            </a:pPr>
            <a:endParaRPr lang="en-US" dirty="0">
              <a:solidFill>
                <a:srgbClr val="444444"/>
              </a:solidFill>
              <a:latin typeface="Palatino Linotype" panose="02040502050505030304" pitchFamily="18" charset="0"/>
            </a:endParaRPr>
          </a:p>
          <a:p>
            <a:pPr marL="285750" indent="-285750">
              <a:buFont typeface="Arial" panose="020B0604020202020204" pitchFamily="34" charset="0"/>
              <a:buChar char="•"/>
            </a:pPr>
            <a:r>
              <a:rPr lang="en-US" dirty="0">
                <a:solidFill>
                  <a:srgbClr val="444444"/>
                </a:solidFill>
                <a:latin typeface="Palatino Linotype" panose="02040502050505030304" pitchFamily="18" charset="0"/>
              </a:rPr>
              <a:t>What do you mean my Joins and explain different types of MySQL Joins?</a:t>
            </a:r>
          </a:p>
        </p:txBody>
      </p:sp>
    </p:spTree>
    <p:extLst>
      <p:ext uri="{BB962C8B-B14F-4D97-AF65-F5344CB8AC3E}">
        <p14:creationId xmlns:p14="http://schemas.microsoft.com/office/powerpoint/2010/main" val="254505737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val="1148130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val="1778769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val="1727666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val="175821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val="403695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val="15640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val="894910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val="164489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val="152601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7553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val="3386566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val="161895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participation constraints</a:t>
            </a:r>
          </a:p>
        </p:txBody>
      </p:sp>
      <p:sp>
        <p:nvSpPr>
          <p:cNvPr id="3" name="Rectangle 2"/>
          <p:cNvSpPr/>
          <p:nvPr/>
        </p:nvSpPr>
        <p:spPr>
          <a:xfrm>
            <a:off x="479376" y="838201"/>
            <a:ext cx="11161240" cy="298543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An entity may participate in a relation either totally or partially.</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Total participation</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cs typeface="Arial" panose="020B0604020202020204" pitchFamily="34" charset="0"/>
              </a:rPr>
              <a:t>means that every entity is involved in the relationship, e.g., each student must be guided by a professor (there are no students who are not guided by any professor. This kind of relation is represented as a double line.</a:t>
            </a:r>
          </a:p>
          <a:p>
            <a:endParaRPr lang="en-IN" sz="2000" dirty="0">
              <a:latin typeface="Palatino Linotype" panose="02040502050505030304" pitchFamily="18" charset="0"/>
              <a:cs typeface="Arial" panose="020B0604020202020204" pitchFamily="34" charset="0"/>
            </a:endParaRPr>
          </a:p>
          <a:p>
            <a:r>
              <a:rPr lang="en-IN" sz="2400" b="1" dirty="0">
                <a:latin typeface="Palatino Linotype" panose="02040502050505030304" pitchFamily="18" charset="0"/>
                <a:cs typeface="Arial" panose="020B0604020202020204" pitchFamily="34" charset="0"/>
              </a:rPr>
              <a:t>Partial participation </a:t>
            </a:r>
            <a:r>
              <a:rPr lang="en-IN" sz="2000" dirty="0">
                <a:latin typeface="Palatino Linotype" panose="02040502050505030304" pitchFamily="18" charset="0"/>
                <a:cs typeface="Arial" panose="020B0604020202020204" pitchFamily="34" charset="0"/>
              </a:rPr>
              <a:t>means that not all entities are involved in the relationship, e.g., not every professor guides a student (there are professors who don’t). A partial participation is represented by a single line.</a:t>
            </a:r>
          </a:p>
        </p:txBody>
      </p:sp>
      <p:pic>
        <p:nvPicPr>
          <p:cNvPr id="5122" name="Picture 2" descr="http://www.vertabelo.com/_file/blog/chen-erd-notation/chen-notation-participation-constrain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191000"/>
            <a:ext cx="9144000" cy="176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6411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Schema?</a:t>
            </a:r>
          </a:p>
        </p:txBody>
      </p:sp>
    </p:spTree>
    <p:extLst>
      <p:ext uri="{BB962C8B-B14F-4D97-AF65-F5344CB8AC3E}">
        <p14:creationId xmlns:p14="http://schemas.microsoft.com/office/powerpoint/2010/main" val="1516616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val="11148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407368" y="1602940"/>
            <a:ext cx="11377264"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000" dirty="0">
                <a:latin typeface="Arial" pitchFamily="34" charset="0"/>
                <a:ea typeface="Arial Unicode MS" pitchFamily="34" charset="-128"/>
                <a:cs typeface="Arial" pitchFamily="34" charset="0"/>
              </a:rPr>
              <a:t>A schema is a collection of database objects associated with one particular database username. This username is called the schema owner, or the owner of the related group of objects. You may have one or multiple schemas in a database.</a:t>
            </a:r>
            <a:endParaRPr lang="en-US" sz="2000" dirty="0">
              <a:latin typeface="Arial" pitchFamily="34" charset="0"/>
              <a:cs typeface="Arial" pitchFamily="34" charset="0"/>
            </a:endParaRP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schema?</a:t>
            </a:r>
          </a:p>
        </p:txBody>
      </p:sp>
    </p:spTree>
    <p:extLst>
      <p:ext uri="{BB962C8B-B14F-4D97-AF65-F5344CB8AC3E}">
        <p14:creationId xmlns:p14="http://schemas.microsoft.com/office/powerpoint/2010/main" val="231827460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623392" y="3500439"/>
            <a:ext cx="11089232" cy="2400657"/>
          </a:xfrm>
          <a:prstGeom prst="rect">
            <a:avLst/>
          </a:prstGeom>
        </p:spPr>
        <p:txBody>
          <a:bodyPr wrap="square">
            <a:spAutoFit/>
          </a:bodyPr>
          <a:lstStyle/>
          <a:p>
            <a:r>
              <a:rPr lang="en-US" sz="2000" dirty="0">
                <a:latin typeface="Palatino Linotype" panose="02040502050505030304" pitchFamily="18" charset="0"/>
              </a:rPr>
              <a:t>Data modeling is the process of creating a data model for the data to be stored in a Database. This data model is a conceptual representation of</a:t>
            </a:r>
          </a:p>
          <a:p>
            <a:endParaRPr lang="en-US" sz="2000" dirty="0">
              <a:latin typeface="Palatino Linotype" panose="02040502050505030304" pitchFamily="18" charset="0"/>
            </a:endParaRPr>
          </a:p>
          <a:p>
            <a:pPr>
              <a:lnSpc>
                <a:spcPct val="150000"/>
              </a:lnSpc>
              <a:buFont typeface="Arial" pitchFamily="34" charset="0"/>
              <a:buChar char="•"/>
            </a:pPr>
            <a:r>
              <a:rPr lang="en-US" sz="2000" dirty="0">
                <a:latin typeface="Palatino Linotype" panose="02040502050505030304" pitchFamily="18" charset="0"/>
              </a:rPr>
              <a:t>Data objects</a:t>
            </a:r>
          </a:p>
          <a:p>
            <a:pPr>
              <a:lnSpc>
                <a:spcPct val="150000"/>
              </a:lnSpc>
              <a:buFont typeface="Arial" pitchFamily="34" charset="0"/>
              <a:buChar char="•"/>
            </a:pPr>
            <a:r>
              <a:rPr lang="en-US" sz="2000" dirty="0">
                <a:latin typeface="Palatino Linotype" panose="02040502050505030304" pitchFamily="18" charset="0"/>
              </a:rPr>
              <a:t>The associations between different data objects</a:t>
            </a:r>
          </a:p>
          <a:p>
            <a:pPr>
              <a:lnSpc>
                <a:spcPct val="150000"/>
              </a:lnSpc>
              <a:buFont typeface="Arial" pitchFamily="34" charset="0"/>
              <a:buChar char="•"/>
            </a:pPr>
            <a:r>
              <a:rPr lang="en-US" sz="2000" dirty="0">
                <a:latin typeface="Palatino Linotype" panose="02040502050505030304" pitchFamily="18" charset="0"/>
              </a:rPr>
              <a:t>The rules.</a:t>
            </a:r>
          </a:p>
        </p:txBody>
      </p:sp>
      <p:sp>
        <p:nvSpPr>
          <p:cNvPr id="4" name="TextBox 4">
            <a:extLst>
              <a:ext uri="{FF2B5EF4-FFF2-40B4-BE49-F238E27FC236}">
                <a16:creationId xmlns:a16="http://schemas.microsoft.com/office/drawing/2014/main" id="{8A5BB876-B26F-4A7B-85DE-061E018EE60A}"/>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extLst>
      <p:ext uri="{BB962C8B-B14F-4D97-AF65-F5344CB8AC3E}">
        <p14:creationId xmlns:p14="http://schemas.microsoft.com/office/powerpoint/2010/main" val="121386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263352" y="1222177"/>
            <a:ext cx="1159328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solidFill>
                  <a:srgbClr val="404040"/>
                </a:solidFill>
                <a:latin typeface="Palatino Linotype" panose="02040502050505030304" pitchFamily="18" charset="0"/>
                <a:ea typeface="Arial Unicode MS" pitchFamily="34" charset="-128"/>
                <a:cs typeface="Arial" pitchFamily="34" charset="0"/>
              </a:rPr>
              <a:t> is a process used to define and analyze data requirements </a:t>
            </a:r>
            <a:r>
              <a:rPr lang="en-IN" sz="2400" dirty="0">
                <a:solidFill>
                  <a:srgbClr val="404040"/>
                </a:solidFill>
                <a:latin typeface="Palatino Linotype" panose="02040502050505030304" pitchFamily="18" charset="0"/>
                <a:ea typeface="Arial Unicode MS" pitchFamily="34" charset="-128"/>
                <a:cs typeface="Arial" pitchFamily="34" charset="0"/>
              </a:rPr>
              <a:t>needed to support the business processes within the scope of corresponding systems in organizations.</a:t>
            </a:r>
            <a:endParaRPr lang="en-US" sz="1600" dirty="0">
              <a:latin typeface="Palatino Linotype" panose="02040502050505030304" pitchFamily="18" charset="0"/>
              <a:cs typeface="Arial" pitchFamily="34" charset="0"/>
            </a:endParaRPr>
          </a:p>
        </p:txBody>
      </p:sp>
      <p:sp>
        <p:nvSpPr>
          <p:cNvPr id="11" name="Rectangle 10"/>
          <p:cNvSpPr/>
          <p:nvPr/>
        </p:nvSpPr>
        <p:spPr>
          <a:xfrm>
            <a:off x="407368" y="2895601"/>
            <a:ext cx="11449272" cy="830997"/>
          </a:xfrm>
          <a:prstGeom prst="rect">
            <a:avLst/>
          </a:prstGeom>
        </p:spPr>
        <p:txBody>
          <a:bodyPr wrap="square">
            <a:spAutoFit/>
          </a:bodyPr>
          <a:lstStyle/>
          <a:p>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a:t>
            </a:r>
            <a:r>
              <a:rPr lang="en-US" sz="2400" b="1" dirty="0">
                <a:latin typeface="Palatino Linotype" panose="02040502050505030304" pitchFamily="18" charset="0"/>
                <a:cs typeface="Arial" pitchFamily="34" charset="0"/>
              </a:rPr>
              <a:t>object</a:t>
            </a:r>
            <a:r>
              <a:rPr lang="en-US" sz="2400" dirty="0">
                <a:latin typeface="Palatino Linotype" panose="02040502050505030304" pitchFamily="18" charset="0"/>
                <a:cs typeface="Arial" pitchFamily="34" charset="0"/>
              </a:rPr>
              <a:t>.</a:t>
            </a:r>
          </a:p>
        </p:txBody>
      </p:sp>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407368" y="637120"/>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conceptual data model include:</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the important entities and the relationships among them.</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attribute is specified.</a:t>
            </a:r>
          </a:p>
          <a:p>
            <a:pPr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4806159" y="2351752"/>
            <a:ext cx="6285539" cy="4506248"/>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conceptual model design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4007768" y="2782640"/>
            <a:ext cx="7750556" cy="4075360"/>
          </a:xfrm>
          <a:prstGeom prst="rect">
            <a:avLst/>
          </a:prstGeom>
          <a:noFill/>
          <a:ln w="9525">
            <a:noFill/>
            <a:miter lim="800000"/>
            <a:headEnd/>
            <a:tailEnd/>
          </a:ln>
        </p:spPr>
      </p:pic>
      <p:sp>
        <p:nvSpPr>
          <p:cNvPr id="8" name="Rectangle 7"/>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logical model design</a:t>
            </a:r>
          </a:p>
        </p:txBody>
      </p:sp>
      <p:sp>
        <p:nvSpPr>
          <p:cNvPr id="9" name="Rectangle 1"/>
          <p:cNvSpPr>
            <a:spLocks noChangeArrowheads="1"/>
          </p:cNvSpPr>
          <p:nvPr/>
        </p:nvSpPr>
        <p:spPr bwMode="auto">
          <a:xfrm>
            <a:off x="407368" y="559670"/>
            <a:ext cx="10032032" cy="2251322"/>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logical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Includes all entities and relationships among them.</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All attributes for each entity are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The primary key for each entity is specified.</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Foreign keys  are specified.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3863752" y="2645992"/>
            <a:ext cx="7291556" cy="4212008"/>
          </a:xfrm>
          <a:prstGeom prst="rect">
            <a:avLst/>
          </a:prstGeom>
          <a:noFill/>
          <a:ln w="9525">
            <a:noFill/>
            <a:miter lim="800000"/>
            <a:headEnd/>
            <a:tailEnd/>
          </a:ln>
        </p:spPr>
      </p:pic>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physical model design</a:t>
            </a:r>
          </a:p>
        </p:txBody>
      </p:sp>
      <p:sp>
        <p:nvSpPr>
          <p:cNvPr id="8" name="Rectangle 1"/>
          <p:cNvSpPr>
            <a:spLocks noChangeArrowheads="1"/>
          </p:cNvSpPr>
          <p:nvPr/>
        </p:nvSpPr>
        <p:spPr bwMode="auto">
          <a:xfrm>
            <a:off x="407368" y="636614"/>
            <a:ext cx="10032032" cy="178965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lnSpc>
                <a:spcPct val="150000"/>
              </a:lnSpc>
              <a:spcBef>
                <a:spcPct val="0"/>
              </a:spcBef>
              <a:spcAft>
                <a:spcPct val="0"/>
              </a:spcAft>
            </a:pPr>
            <a:r>
              <a:rPr lang="en-US" sz="2000" dirty="0">
                <a:solidFill>
                  <a:srgbClr val="C00000"/>
                </a:solidFill>
                <a:latin typeface="Arial" pitchFamily="34" charset="0"/>
                <a:ea typeface="Times New Roman" pitchFamily="18" charset="0"/>
                <a:cs typeface="Arial" pitchFamily="34" charset="0"/>
              </a:rPr>
              <a:t>Features of physical data model include:</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entities into tables.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relationships into foreign keys.</a:t>
            </a:r>
          </a:p>
          <a:p>
            <a:pPr lvl="0" eaLnBrk="0" fontAlgn="base" hangingPunct="0">
              <a:lnSpc>
                <a:spcPct val="150000"/>
              </a:lnSpc>
              <a:spcBef>
                <a:spcPct val="0"/>
              </a:spcBef>
              <a:spcAft>
                <a:spcPct val="0"/>
              </a:spcAft>
              <a:buFont typeface="Arial" pitchFamily="34" charset="0"/>
              <a:buChar char="•"/>
            </a:pPr>
            <a:r>
              <a:rPr lang="en-US" sz="2000" dirty="0">
                <a:solidFill>
                  <a:srgbClr val="000000"/>
                </a:solidFill>
                <a:latin typeface="Arial" pitchFamily="34" charset="0"/>
                <a:ea typeface="Times New Roman" pitchFamily="18" charset="0"/>
                <a:cs typeface="Arial" pitchFamily="34" charset="0"/>
              </a:rPr>
              <a:t> Convert attributes into columns.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38272507"/>
              </p:ext>
            </p:extLst>
          </p:nvPr>
        </p:nvGraphicFramePr>
        <p:xfrm>
          <a:off x="1676398" y="990601"/>
          <a:ext cx="8839204" cy="4953001"/>
        </p:xfrm>
        <a:graphic>
          <a:graphicData uri="http://schemas.openxmlformats.org/drawingml/2006/table">
            <a:tbl>
              <a:tblPr>
                <a:tableStyleId>{BDBED569-4797-4DF1-A0F4-6AAB3CD982D8}</a:tableStyleId>
              </a:tblPr>
              <a:tblGrid>
                <a:gridCol w="3048002">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2">
                  <a:extLst>
                    <a:ext uri="{9D8B030D-6E8A-4147-A177-3AD203B41FA5}">
                      <a16:colId xmlns:a16="http://schemas.microsoft.com/office/drawing/2014/main" val="20003"/>
                    </a:ext>
                  </a:extLst>
                </a:gridCol>
              </a:tblGrid>
              <a:tr h="492751">
                <a:tc>
                  <a:txBody>
                    <a:bodyPr/>
                    <a:lstStyle/>
                    <a:p>
                      <a:pPr marL="0" marR="0" algn="ctr">
                        <a:spcBef>
                          <a:spcPts val="0"/>
                        </a:spcBef>
                        <a:spcAft>
                          <a:spcPts val="0"/>
                        </a:spcAft>
                      </a:pPr>
                      <a:r>
                        <a:rPr lang="en-US" sz="2400" dirty="0"/>
                        <a:t>Feature</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Conceptual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Logical</a:t>
                      </a:r>
                      <a:endParaRPr lang="en-US" sz="2400" b="1" i="0" dirty="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400" dirty="0"/>
                        <a:t>Physical</a:t>
                      </a:r>
                      <a:endParaRPr lang="en-US" sz="2400" b="1"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0"/>
                  </a:ext>
                </a:extLst>
              </a:tr>
              <a:tr h="542319">
                <a:tc>
                  <a:txBody>
                    <a:bodyPr/>
                    <a:lstStyle/>
                    <a:p>
                      <a:pPr marL="0" marR="0" indent="171450">
                        <a:spcBef>
                          <a:spcPts val="0"/>
                        </a:spcBef>
                        <a:spcAft>
                          <a:spcPts val="0"/>
                        </a:spcAft>
                      </a:pPr>
                      <a:r>
                        <a:rPr lang="en-US" sz="2400"/>
                        <a:t>Entity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1"/>
                  </a:ext>
                </a:extLst>
              </a:tr>
              <a:tr h="542319">
                <a:tc>
                  <a:txBody>
                    <a:bodyPr/>
                    <a:lstStyle/>
                    <a:p>
                      <a:pPr marL="0" marR="0" indent="171450">
                        <a:spcBef>
                          <a:spcPts val="0"/>
                        </a:spcBef>
                        <a:spcAft>
                          <a:spcPts val="0"/>
                        </a:spcAft>
                      </a:pPr>
                      <a:r>
                        <a:rPr lang="en-US" sz="2400"/>
                        <a:t>Entity Relationships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2"/>
                  </a:ext>
                </a:extLst>
              </a:tr>
              <a:tr h="562602">
                <a:tc>
                  <a:txBody>
                    <a:bodyPr/>
                    <a:lstStyle/>
                    <a:p>
                      <a:pPr marL="0" marR="0" indent="171450">
                        <a:spcBef>
                          <a:spcPts val="0"/>
                        </a:spcBef>
                        <a:spcAft>
                          <a:spcPts val="0"/>
                        </a:spcAft>
                      </a:pPr>
                      <a:r>
                        <a:rPr lang="en-US" sz="2400"/>
                        <a:t>Attributes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3"/>
                  </a:ext>
                </a:extLst>
              </a:tr>
              <a:tr h="562602">
                <a:tc>
                  <a:txBody>
                    <a:bodyPr/>
                    <a:lstStyle/>
                    <a:p>
                      <a:pPr marL="0" marR="0" indent="171450">
                        <a:spcBef>
                          <a:spcPts val="0"/>
                        </a:spcBef>
                        <a:spcAft>
                          <a:spcPts val="0"/>
                        </a:spcAft>
                      </a:pPr>
                      <a:r>
                        <a:rPr lang="en-US" sz="2400" dirty="0"/>
                        <a:t>Primary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4"/>
                  </a:ext>
                </a:extLst>
              </a:tr>
              <a:tr h="562602">
                <a:tc>
                  <a:txBody>
                    <a:bodyPr/>
                    <a:lstStyle/>
                    <a:p>
                      <a:pPr marL="0" marR="0" indent="171450">
                        <a:spcBef>
                          <a:spcPts val="0"/>
                        </a:spcBef>
                        <a:spcAft>
                          <a:spcPts val="0"/>
                        </a:spcAft>
                      </a:pPr>
                      <a:r>
                        <a:rPr lang="en-US" sz="2400" dirty="0"/>
                        <a:t>Foreign Keys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5"/>
                  </a:ext>
                </a:extLst>
              </a:tr>
              <a:tr h="562602">
                <a:tc>
                  <a:txBody>
                    <a:bodyPr/>
                    <a:lstStyle/>
                    <a:p>
                      <a:pPr marL="0" marR="0" indent="171450">
                        <a:spcBef>
                          <a:spcPts val="0"/>
                        </a:spcBef>
                        <a:spcAft>
                          <a:spcPts val="0"/>
                        </a:spcAft>
                      </a:pPr>
                      <a:r>
                        <a:rPr lang="en-US" sz="2400"/>
                        <a:t>Table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6"/>
                  </a:ext>
                </a:extLst>
              </a:tr>
              <a:tr h="562602">
                <a:tc>
                  <a:txBody>
                    <a:bodyPr/>
                    <a:lstStyle/>
                    <a:p>
                      <a:pPr marL="0" marR="0" indent="171450">
                        <a:spcBef>
                          <a:spcPts val="0"/>
                        </a:spcBef>
                        <a:spcAft>
                          <a:spcPts val="0"/>
                        </a:spcAft>
                      </a:pPr>
                      <a:r>
                        <a:rPr lang="en-US" sz="2400"/>
                        <a:t>Column Names</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a:t>✓</a:t>
                      </a:r>
                      <a:endParaRPr lang="en-US" sz="2400" b="0" i="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7"/>
                  </a:ext>
                </a:extLst>
              </a:tr>
              <a:tr h="562602">
                <a:tc>
                  <a:txBody>
                    <a:bodyPr/>
                    <a:lstStyle/>
                    <a:p>
                      <a:pPr marL="0" marR="0" indent="171450">
                        <a:spcBef>
                          <a:spcPts val="0"/>
                        </a:spcBef>
                        <a:spcAft>
                          <a:spcPts val="0"/>
                        </a:spcAft>
                      </a:pPr>
                      <a:r>
                        <a:rPr lang="en-US" sz="2400" dirty="0"/>
                        <a:t>Column Data Types</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dirty="0"/>
                        <a:t> </a:t>
                      </a:r>
                      <a:endParaRPr lang="en-US" sz="2400" b="0" i="0" dirty="0">
                        <a:latin typeface="Arial" pitchFamily="34" charset="0"/>
                        <a:ea typeface="Times New Roman"/>
                        <a:cs typeface="Arial" pitchFamily="34" charset="0"/>
                      </a:endParaRPr>
                    </a:p>
                  </a:txBody>
                  <a:tcPr marL="9354" marR="9354" marT="9354" marB="9354" anchor="ctr"/>
                </a:tc>
                <a:tc>
                  <a:txBody>
                    <a:bodyPr/>
                    <a:lstStyle/>
                    <a:p>
                      <a:pPr marL="0" marR="0">
                        <a:spcBef>
                          <a:spcPts val="0"/>
                        </a:spcBef>
                        <a:spcAft>
                          <a:spcPts val="0"/>
                        </a:spcAft>
                      </a:pPr>
                      <a:r>
                        <a:rPr lang="en-US" sz="2400"/>
                        <a:t> </a:t>
                      </a:r>
                      <a:endParaRPr lang="en-US" sz="2400" b="0" i="0">
                        <a:latin typeface="Arial" pitchFamily="34" charset="0"/>
                        <a:ea typeface="Times New Roman"/>
                        <a:cs typeface="Arial" pitchFamily="34" charset="0"/>
                      </a:endParaRPr>
                    </a:p>
                  </a:txBody>
                  <a:tcPr marL="9354" marR="9354" marT="9354" marB="9354" anchor="ctr"/>
                </a:tc>
                <a:tc>
                  <a:txBody>
                    <a:bodyPr/>
                    <a:lstStyle/>
                    <a:p>
                      <a:pPr marL="0" marR="0" algn="ctr">
                        <a:spcBef>
                          <a:spcPts val="0"/>
                        </a:spcBef>
                        <a:spcAft>
                          <a:spcPts val="0"/>
                        </a:spcAft>
                      </a:pPr>
                      <a:r>
                        <a:rPr lang="en-US" sz="2800" dirty="0"/>
                        <a:t>✓</a:t>
                      </a:r>
                      <a:endParaRPr lang="en-US" sz="2400" b="0" i="0" dirty="0">
                        <a:latin typeface="Arial" pitchFamily="34" charset="0"/>
                        <a:ea typeface="Times New Roman"/>
                        <a:cs typeface="Arial" pitchFamily="34" charset="0"/>
                      </a:endParaRPr>
                    </a:p>
                  </a:txBody>
                  <a:tcPr marL="9354" marR="9354" marT="9354" marB="9354" anchor="ctr"/>
                </a:tc>
                <a:extLst>
                  <a:ext uri="{0D108BD9-81ED-4DB2-BD59-A6C34878D82A}">
                    <a16:rowId xmlns:a16="http://schemas.microsoft.com/office/drawing/2014/main" val="10008"/>
                  </a:ext>
                </a:extLst>
              </a:tr>
            </a:tbl>
          </a:graphicData>
        </a:graphic>
      </p:graphicFrame>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 modeling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Relational Algebra</a:t>
            </a:r>
          </a:p>
        </p:txBody>
      </p:sp>
      <p:sp>
        <p:nvSpPr>
          <p:cNvPr id="3" name="Rectangle 2"/>
          <p:cNvSpPr/>
          <p:nvPr/>
        </p:nvSpPr>
        <p:spPr>
          <a:xfrm>
            <a:off x="3982234" y="3072826"/>
            <a:ext cx="4227532" cy="584775"/>
          </a:xfrm>
          <a:prstGeom prst="rect">
            <a:avLst/>
          </a:prstGeom>
        </p:spPr>
        <p:txBody>
          <a:bodyPr wrap="square">
            <a:spAutoFit/>
          </a:bodyPr>
          <a:lstStyle/>
          <a:p>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(and), </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(or),</a:t>
            </a:r>
            <a:r>
              <a:rPr lang="en-US" sz="3200" b="1" dirty="0">
                <a:solidFill>
                  <a:srgbClr val="FF0000"/>
                </a:solidFill>
                <a:latin typeface="Verdana" panose="020B0604030504040204" pitchFamily="34" charset="0"/>
                <a:ea typeface="Verdana" panose="020B0604030504040204" pitchFamily="34" charset="0"/>
                <a:sym typeface="Symbol" panose="05050102010706020507" pitchFamily="18" charset="2"/>
              </a:rPr>
              <a:t> </a:t>
            </a:r>
            <a:r>
              <a:rPr lang="en-US" sz="2400" dirty="0">
                <a:solidFill>
                  <a:srgbClr val="FF0000"/>
                </a:solidFill>
                <a:latin typeface="Verdana" panose="020B0604030504040204" pitchFamily="34" charset="0"/>
                <a:ea typeface="Verdana" panose="020B0604030504040204" pitchFamily="34" charset="0"/>
                <a:sym typeface="Symbol" panose="05050102010706020507" pitchFamily="18" charset="2"/>
              </a:rPr>
              <a:t> (not)</a:t>
            </a:r>
            <a:endParaRPr lang="en-IN" sz="2400" dirty="0">
              <a:solidFill>
                <a:srgbClr val="FF0000"/>
              </a:solidFill>
              <a:latin typeface="Verdana" panose="020B0604030504040204" pitchFamily="34" charset="0"/>
              <a:ea typeface="Verdana" panose="020B0604030504040204" pitchFamily="34" charset="0"/>
            </a:endParaRPr>
          </a:p>
        </p:txBody>
      </p:sp>
      <p:sp>
        <p:nvSpPr>
          <p:cNvPr id="4" name="Rectangle 3"/>
          <p:cNvSpPr txBox="1">
            <a:spLocks noChangeArrowheads="1"/>
          </p:cNvSpPr>
          <p:nvPr/>
        </p:nvSpPr>
        <p:spPr>
          <a:xfrm>
            <a:off x="407368" y="76200"/>
            <a:ext cx="10108232" cy="228600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solidFill>
                  <a:srgbClr val="006C86"/>
                </a:solidFill>
                <a:latin typeface="Palatino Linotype" panose="02040502050505030304" pitchFamily="18" charset="0"/>
              </a:rPr>
              <a:t>Branch { branch-ID, branch-name, branch-city, assets }</a:t>
            </a:r>
          </a:p>
          <a:p>
            <a:r>
              <a:rPr lang="en-US" sz="2000" dirty="0">
                <a:solidFill>
                  <a:srgbClr val="006C86"/>
                </a:solidFill>
                <a:latin typeface="Palatino Linotype" panose="02040502050505030304" pitchFamily="18" charset="0"/>
              </a:rPr>
              <a:t>Customer { customer-id, customer-name, customer-street, customer-only }</a:t>
            </a:r>
          </a:p>
          <a:p>
            <a:r>
              <a:rPr lang="en-US" sz="2000" dirty="0">
                <a:solidFill>
                  <a:srgbClr val="006C86"/>
                </a:solidFill>
                <a:latin typeface="Palatino Linotype" panose="02040502050505030304" pitchFamily="18" charset="0"/>
              </a:rPr>
              <a:t>Account { account-number, branch-ID, balance }</a:t>
            </a:r>
          </a:p>
          <a:p>
            <a:r>
              <a:rPr lang="en-US" sz="2000" dirty="0">
                <a:solidFill>
                  <a:srgbClr val="006C86"/>
                </a:solidFill>
                <a:latin typeface="Palatino Linotype" panose="02040502050505030304" pitchFamily="18" charset="0"/>
              </a:rPr>
              <a:t>Loan { loan-number, branch-ID, amount }</a:t>
            </a:r>
          </a:p>
          <a:p>
            <a:r>
              <a:rPr lang="en-US" sz="2000" dirty="0">
                <a:solidFill>
                  <a:srgbClr val="006C86"/>
                </a:solidFill>
                <a:latin typeface="Palatino Linotype" panose="02040502050505030304" pitchFamily="18" charset="0"/>
              </a:rPr>
              <a:t>Depositor { customer-id, account-number }</a:t>
            </a:r>
          </a:p>
          <a:p>
            <a:r>
              <a:rPr lang="en-US" sz="2000" dirty="0">
                <a:solidFill>
                  <a:srgbClr val="006C86"/>
                </a:solidFill>
                <a:latin typeface="Palatino Linotype" panose="02040502050505030304" pitchFamily="18" charset="0"/>
              </a:rPr>
              <a:t>Borrower { customer-id, loan-number }</a:t>
            </a:r>
          </a:p>
        </p:txBody>
      </p:sp>
    </p:spTree>
    <p:extLst>
      <p:ext uri="{BB962C8B-B14F-4D97-AF65-F5344CB8AC3E}">
        <p14:creationId xmlns:p14="http://schemas.microsoft.com/office/powerpoint/2010/main" val="390432952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sz="3600" i="1" dirty="0">
                <a:solidFill>
                  <a:srgbClr val="FDE139"/>
                </a:solidFill>
              </a:rPr>
              <a:t>Relational Algebra</a:t>
            </a:r>
            <a:endParaRPr lang="en-IN" sz="3600" b="1" i="1" dirty="0">
              <a:solidFill>
                <a:srgbClr val="FDE139"/>
              </a:solidFill>
              <a:latin typeface="Arial" pitchFamily="34" charset="0"/>
              <a:cs typeface="Arial" pitchFamily="34" charset="0"/>
            </a:endParaRPr>
          </a:p>
        </p:txBody>
      </p:sp>
      <p:grpSp>
        <p:nvGrpSpPr>
          <p:cNvPr id="4" name="Group 3"/>
          <p:cNvGrpSpPr/>
          <p:nvPr/>
        </p:nvGrpSpPr>
        <p:grpSpPr>
          <a:xfrm>
            <a:off x="407368" y="1295400"/>
            <a:ext cx="5904656" cy="4577792"/>
            <a:chOff x="457200" y="1295400"/>
            <a:chExt cx="5181600" cy="4490425"/>
          </a:xfrm>
        </p:grpSpPr>
        <p:sp>
          <p:nvSpPr>
            <p:cNvPr id="7" name="Rectangle 6"/>
            <p:cNvSpPr/>
            <p:nvPr/>
          </p:nvSpPr>
          <p:spPr>
            <a:xfrm>
              <a:off x="457200" y="1295400"/>
              <a:ext cx="5181600" cy="4490425"/>
            </a:xfrm>
            <a:prstGeom prst="rect">
              <a:avLst/>
            </a:prstGeom>
          </p:spPr>
          <p:txBody>
            <a:bodyPr wrap="square">
              <a:spAutoFit/>
            </a:bodyPr>
            <a:lstStyle/>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Select (sigma)</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Project (pi)</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Union</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Set different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Cartesian product</a:t>
              </a:r>
            </a:p>
            <a:p>
              <a:pPr marL="342900" indent="-342900">
                <a:lnSpc>
                  <a:spcPct val="2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rPr>
                <a:t>Rename</a:t>
              </a:r>
            </a:p>
          </p:txBody>
        </p:sp>
        <p:sp>
          <p:nvSpPr>
            <p:cNvPr id="8" name="Rectangle 7"/>
            <p:cNvSpPr/>
            <p:nvPr/>
          </p:nvSpPr>
          <p:spPr>
            <a:xfrm>
              <a:off x="3006322" y="1583215"/>
              <a:ext cx="612514" cy="452854"/>
            </a:xfrm>
            <a:prstGeom prst="rect">
              <a:avLst/>
            </a:prstGeom>
          </p:spPr>
          <p:txBody>
            <a:bodyPr wrap="none">
              <a:spAutoFit/>
            </a:bodyPr>
            <a:lstStyle/>
            <a:p>
              <a:r>
                <a:rPr lang="el-GR" sz="2400" dirty="0">
                  <a:solidFill>
                    <a:srgbClr val="121214"/>
                  </a:solidFill>
                  <a:latin typeface="Verdana" panose="020B0604030504040204" pitchFamily="34" charset="0"/>
                </a:rPr>
                <a:t>(σ)</a:t>
              </a:r>
            </a:p>
          </p:txBody>
        </p:sp>
        <p:sp>
          <p:nvSpPr>
            <p:cNvPr id="9" name="Rectangle 8"/>
            <p:cNvSpPr/>
            <p:nvPr/>
          </p:nvSpPr>
          <p:spPr>
            <a:xfrm>
              <a:off x="3006322" y="2337851"/>
              <a:ext cx="666270"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0" name="Rectangle 9"/>
            <p:cNvSpPr/>
            <p:nvPr/>
          </p:nvSpPr>
          <p:spPr>
            <a:xfrm>
              <a:off x="3005803" y="3097519"/>
              <a:ext cx="627446" cy="452854"/>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11" name="Rectangle 10"/>
            <p:cNvSpPr/>
            <p:nvPr/>
          </p:nvSpPr>
          <p:spPr>
            <a:xfrm>
              <a:off x="3006321" y="3798072"/>
              <a:ext cx="708233"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12" name="Rectangle 11"/>
            <p:cNvSpPr/>
            <p:nvPr/>
          </p:nvSpPr>
          <p:spPr>
            <a:xfrm>
              <a:off x="3005803" y="4596809"/>
              <a:ext cx="628939" cy="452854"/>
            </a:xfrm>
            <a:prstGeom prst="rect">
              <a:avLst/>
            </a:prstGeom>
          </p:spPr>
          <p:txBody>
            <a:bodyPr wrap="none">
              <a:spAutoFit/>
            </a:bodyPr>
            <a:lstStyle/>
            <a:p>
              <a:r>
                <a:rPr lang="el-GR" sz="2400" dirty="0">
                  <a:solidFill>
                    <a:srgbClr val="121214"/>
                  </a:solidFill>
                  <a:latin typeface="Verdana" panose="020B0604030504040204" pitchFamily="34" charset="0"/>
                </a:rPr>
                <a:t>(Χ)</a:t>
              </a:r>
            </a:p>
          </p:txBody>
        </p:sp>
        <p:sp>
          <p:nvSpPr>
            <p:cNvPr id="13" name="Rectangle 12"/>
            <p:cNvSpPr/>
            <p:nvPr/>
          </p:nvSpPr>
          <p:spPr>
            <a:xfrm>
              <a:off x="3005803" y="5297363"/>
              <a:ext cx="611021" cy="452854"/>
            </a:xfrm>
            <a:prstGeom prst="rect">
              <a:avLst/>
            </a:prstGeom>
          </p:spPr>
          <p:txBody>
            <a:bodyPr wrap="none">
              <a:spAutoFit/>
            </a:bodyPr>
            <a:lstStyle/>
            <a:p>
              <a:r>
                <a:rPr lang="el-GR" sz="2400" dirty="0">
                  <a:solidFill>
                    <a:srgbClr val="121214"/>
                  </a:solidFill>
                  <a:latin typeface="Verdana" panose="020B0604030504040204" pitchFamily="34" charset="0"/>
                </a:rPr>
                <a:t>(ρ)</a:t>
              </a:r>
            </a:p>
          </p:txBody>
        </p:sp>
      </p:grpSp>
      <p:sp>
        <p:nvSpPr>
          <p:cNvPr id="3" name="Rectangle 2">
            <a:extLst>
              <a:ext uri="{FF2B5EF4-FFF2-40B4-BE49-F238E27FC236}">
                <a16:creationId xmlns:a16="http://schemas.microsoft.com/office/drawing/2014/main" id="{E4442409-8228-427B-A789-A4CD26D63392}"/>
              </a:ext>
            </a:extLst>
          </p:cNvPr>
          <p:cNvSpPr/>
          <p:nvPr/>
        </p:nvSpPr>
        <p:spPr>
          <a:xfrm>
            <a:off x="6096000" y="1588815"/>
            <a:ext cx="4227532" cy="1569660"/>
          </a:xfrm>
          <a:prstGeom prst="rect">
            <a:avLst/>
          </a:prstGeom>
        </p:spPr>
        <p:txBody>
          <a:bodyPr wrap="square">
            <a:spAutoFit/>
          </a:bodyPr>
          <a:lstStyle/>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and</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Verdana" panose="020B0604030504040204" pitchFamily="34" charset="0"/>
                <a:sym typeface="Symbol" panose="05050102010706020507" pitchFamily="18" charset="2"/>
              </a:rPr>
              <a:t>or</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p>
          <a:p>
            <a:pPr marL="457200" indent="-457200">
              <a:buFont typeface="Arial" panose="020B0604020202020204" pitchFamily="34" charset="0"/>
              <a:buChar char="•"/>
            </a:pPr>
            <a:r>
              <a:rPr lang="en-US" sz="2000" dirty="0">
                <a:solidFill>
                  <a:schemeClr val="accent6">
                    <a:lumMod val="50000"/>
                  </a:schemeClr>
                </a:solidFill>
                <a:latin typeface="Palatino Linotype" panose="02040502050505030304" pitchFamily="18" charset="0"/>
                <a:ea typeface="Noto Sans" panose="020B0502040504020204" pitchFamily="34" charset="0"/>
                <a:cs typeface="Noto Sans" panose="020B0502040504020204" pitchFamily="34" charset="0"/>
                <a:sym typeface="Symbol" panose="05050102010706020507" pitchFamily="18" charset="2"/>
              </a:rPr>
              <a:t>not</a:t>
            </a:r>
            <a:r>
              <a:rPr lang="en-US" sz="32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r>
              <a:rPr lang="en-US" sz="3200" b="1"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a:t>
            </a:r>
            <a:r>
              <a:rPr lang="en-US" sz="2400" dirty="0">
                <a:solidFill>
                  <a:schemeClr val="accent6">
                    <a:lumMod val="50000"/>
                  </a:schemeClr>
                </a:solidFill>
                <a:latin typeface="Verdana" panose="020B0604030504040204" pitchFamily="34" charset="0"/>
                <a:ea typeface="Verdana" panose="020B0604030504040204" pitchFamily="34" charset="0"/>
                <a:sym typeface="Symbol" panose="05050102010706020507" pitchFamily="18" charset="2"/>
              </a:rPr>
              <a:t> </a:t>
            </a:r>
            <a:endParaRPr lang="en-IN" sz="2400" dirty="0">
              <a:solidFill>
                <a:schemeClr val="accent6">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476875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sp>
        <p:nvSpPr>
          <p:cNvPr id="4" name="Rectangle 3"/>
          <p:cNvSpPr/>
          <p:nvPr/>
        </p:nvSpPr>
        <p:spPr>
          <a:xfrm>
            <a:off x="394402" y="2181682"/>
            <a:ext cx="11030190" cy="1549142"/>
          </a:xfrm>
          <a:prstGeom prst="rect">
            <a:avLst/>
          </a:prstGeom>
        </p:spPr>
        <p:txBody>
          <a:bodyPr wrap="square">
            <a:spAutoFit/>
          </a:bodyPr>
          <a:lstStyle/>
          <a:p>
            <a:r>
              <a:rPr lang="el-GR" sz="2800" dirty="0">
                <a:solidFill>
                  <a:srgbClr val="006C86"/>
                </a:solidFill>
                <a:latin typeface="Palatino Linotype" panose="02040502050505030304" pitchFamily="18" charset="0"/>
                <a:ea typeface="Verdana" panose="020B0604030504040204" pitchFamily="34" charset="0"/>
              </a:rPr>
              <a:t>σ</a:t>
            </a:r>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SELECT command</a:t>
            </a:r>
            <a:endParaRPr lang="en-IN" sz="2800" dirty="0">
              <a:solidFill>
                <a:srgbClr val="006C86"/>
              </a:solidFill>
              <a:latin typeface="Palatino Linotype" panose="02040502050505030304" pitchFamily="18" charset="0"/>
              <a:ea typeface="Verdana" panose="020B0604030504040204" pitchFamily="34" charset="0"/>
            </a:endParaRPr>
          </a:p>
          <a:p>
            <a:r>
              <a:rPr lang="en-IN" sz="4000" i="1" baseline="-25000" dirty="0">
                <a:solidFill>
                  <a:srgbClr val="006C86"/>
                </a:solidFill>
                <a:latin typeface="Palatino Linotype" panose="02040502050505030304" pitchFamily="18" charset="0"/>
                <a:ea typeface="Verdana" panose="020B0604030504040204" pitchFamily="34" charset="0"/>
              </a:rPr>
              <a:t>p </a:t>
            </a:r>
            <a:r>
              <a:rPr lang="en-IN" dirty="0">
                <a:solidFill>
                  <a:srgbClr val="006C86"/>
                </a:solidFill>
                <a:latin typeface="Palatino Linotype" panose="02040502050505030304" pitchFamily="18" charset="0"/>
                <a:ea typeface="Verdana" panose="020B0604030504040204" pitchFamily="34" charset="0"/>
              </a:rPr>
              <a:t>would represent the condition for selection</a:t>
            </a:r>
            <a:r>
              <a:rPr lang="en-IN" baseline="-25000" dirty="0">
                <a:solidFill>
                  <a:srgbClr val="006C86"/>
                </a:solidFill>
                <a:latin typeface="Palatino Linotype" panose="02040502050505030304" pitchFamily="18" charset="0"/>
                <a:ea typeface="Verdana" panose="020B0604030504040204" pitchFamily="34" charset="0"/>
              </a:rPr>
              <a:t>.</a:t>
            </a:r>
          </a:p>
          <a:p>
            <a:endParaRPr lang="en-IN" baseline="-25000" dirty="0">
              <a:solidFill>
                <a:srgbClr val="006C86"/>
              </a:solidFill>
              <a:latin typeface="Palatino Linotype" panose="02040502050505030304" pitchFamily="18" charset="0"/>
              <a:ea typeface="Verdana" panose="020B0604030504040204" pitchFamily="34" charset="0"/>
              <a:sym typeface="Wingdings" panose="05000000000000000000" pitchFamily="2" charset="2"/>
            </a:endParaRP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6" name="Rectangle 15"/>
          <p:cNvSpPr/>
          <p:nvPr/>
        </p:nvSpPr>
        <p:spPr>
          <a:xfrm>
            <a:off x="407368" y="4114801"/>
            <a:ext cx="10657184"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whose employee number is 7, or those whose date of birth is ‘01-Jan-1980’</a:t>
            </a:r>
            <a:endParaRPr lang="en-IN" dirty="0">
              <a:latin typeface="Palatino Linotype" panose="02040502050505030304" pitchFamily="18" charset="0"/>
            </a:endParaRPr>
          </a:p>
        </p:txBody>
      </p:sp>
      <p:sp>
        <p:nvSpPr>
          <p:cNvPr id="17" name="Rectangle 16"/>
          <p:cNvSpPr/>
          <p:nvPr/>
        </p:nvSpPr>
        <p:spPr>
          <a:xfrm>
            <a:off x="394401" y="4653136"/>
            <a:ext cx="10036783" cy="1384995"/>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 </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empno=7 </a:t>
            </a:r>
            <a:r>
              <a:rPr lang="en-US" sz="3200" b="1" baseline="-25000" dirty="0">
                <a:solidFill>
                  <a:schemeClr val="accent6">
                    <a:lumMod val="50000"/>
                  </a:schemeClr>
                </a:solidFill>
                <a:latin typeface="verdana" panose="020B0604030504040204" pitchFamily="34" charset="0"/>
                <a:sym typeface="Symbol" panose="05050102010706020507" pitchFamily="18" charset="2"/>
              </a:rPr>
              <a:t></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dob='01-Jan-1980' </a:t>
            </a:r>
            <a:r>
              <a:rPr lang="en-IN" sz="2800" dirty="0">
                <a:solidFill>
                  <a:schemeClr val="accent6">
                    <a:lumMod val="50000"/>
                  </a:schemeClr>
                </a:solidFill>
                <a:latin typeface="verdana" panose="020B0604030504040204" pitchFamily="34" charset="0"/>
              </a:rPr>
              <a:t>(EMPLOYEE)</a:t>
            </a:r>
          </a:p>
        </p:txBody>
      </p:sp>
      <p:sp>
        <p:nvSpPr>
          <p:cNvPr id="10" name="TextBox 9"/>
          <p:cNvSpPr txBox="1"/>
          <p:nvPr/>
        </p:nvSpPr>
        <p:spPr>
          <a:xfrm>
            <a:off x="407368" y="6247965"/>
            <a:ext cx="3664786" cy="369332"/>
          </a:xfrm>
          <a:prstGeom prst="rect">
            <a:avLst/>
          </a:prstGeom>
          <a:noFill/>
        </p:spPr>
        <p:txBody>
          <a:bodyPr wrap="none" rtlCol="0">
            <a:spAutoFit/>
          </a:bodyPr>
          <a:lstStyle/>
          <a:p>
            <a:r>
              <a:rPr lang="en-IN" dirty="0">
                <a:solidFill>
                  <a:srgbClr val="006C86"/>
                </a:solidFill>
                <a:latin typeface="Palatino Linotype" panose="02040502050505030304" pitchFamily="18" charset="0"/>
              </a:rPr>
              <a:t>Returns the result to new relation.</a:t>
            </a:r>
          </a:p>
        </p:txBody>
      </p:sp>
      <p:grpSp>
        <p:nvGrpSpPr>
          <p:cNvPr id="19" name="Group 18">
            <a:extLst>
              <a:ext uri="{FF2B5EF4-FFF2-40B4-BE49-F238E27FC236}">
                <a16:creationId xmlns:a16="http://schemas.microsoft.com/office/drawing/2014/main" id="{3B1E1452-605C-4C6D-A551-6DA4776FBD3A}"/>
              </a:ext>
            </a:extLst>
          </p:cNvPr>
          <p:cNvGrpSpPr/>
          <p:nvPr/>
        </p:nvGrpSpPr>
        <p:grpSpPr>
          <a:xfrm>
            <a:off x="407368" y="920478"/>
            <a:ext cx="9816399" cy="487065"/>
            <a:chOff x="446314" y="1167368"/>
            <a:chExt cx="8240485" cy="487065"/>
          </a:xfrm>
        </p:grpSpPr>
        <p:sp>
          <p:nvSpPr>
            <p:cNvPr id="20" name="Rectangle 19">
              <a:extLst>
                <a:ext uri="{FF2B5EF4-FFF2-40B4-BE49-F238E27FC236}">
                  <a16:creationId xmlns:a16="http://schemas.microsoft.com/office/drawing/2014/main" id="{33730DE0-C84B-4894-BA42-6ECACA42C367}"/>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21" name="Rectangle 20">
              <a:extLst>
                <a:ext uri="{FF2B5EF4-FFF2-40B4-BE49-F238E27FC236}">
                  <a16:creationId xmlns:a16="http://schemas.microsoft.com/office/drawing/2014/main" id="{D8243E31-D113-4E46-B4DC-2A37C45182EC}"/>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22" name="Rectangle 21">
              <a:extLst>
                <a:ext uri="{FF2B5EF4-FFF2-40B4-BE49-F238E27FC236}">
                  <a16:creationId xmlns:a16="http://schemas.microsoft.com/office/drawing/2014/main" id="{FF221102-0C46-4ECC-B187-8C2BA54162EA}"/>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3" name="Rectangle 22">
            <a:extLst>
              <a:ext uri="{FF2B5EF4-FFF2-40B4-BE49-F238E27FC236}">
                <a16:creationId xmlns:a16="http://schemas.microsoft.com/office/drawing/2014/main" id="{3CB2CA1D-ABB7-4C80-B566-2CD75E488F8B}"/>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14871404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Rectangle 16"/>
          <p:cNvSpPr/>
          <p:nvPr/>
        </p:nvSpPr>
        <p:spPr>
          <a:xfrm>
            <a:off x="394402" y="3211264"/>
            <a:ext cx="10036782" cy="1297856"/>
          </a:xfrm>
          <a:prstGeom prst="rect">
            <a:avLst/>
          </a:prstGeom>
        </p:spPr>
        <p:txBody>
          <a:bodyPr wrap="square">
            <a:spAutoFit/>
          </a:bodyPr>
          <a:lstStyle/>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dirty="0">
                <a:solidFill>
                  <a:schemeClr val="accent6">
                    <a:lumMod val="50000"/>
                  </a:schemeClr>
                </a:solidFill>
                <a:latin typeface="verdana" panose="020B0604030504040204" pitchFamily="34" charset="0"/>
              </a:rPr>
              <a:t>(EMPLOYEE)]</a:t>
            </a:r>
            <a:endParaRPr lang="en-IN" dirty="0">
              <a:solidFill>
                <a:schemeClr val="accent6">
                  <a:lumMod val="50000"/>
                </a:schemeClr>
              </a:solidFill>
              <a:latin typeface="verdana" panose="020B0604030504040204" pitchFamily="34" charset="0"/>
            </a:endParaRPr>
          </a:p>
          <a:p>
            <a:pPr>
              <a:lnSpc>
                <a:spcPct val="150000"/>
              </a:lnSpc>
            </a:pPr>
            <a:r>
              <a:rPr lang="en-IN" sz="2800" dirty="0">
                <a:solidFill>
                  <a:schemeClr val="accent6">
                    <a:lumMod val="50000"/>
                  </a:schemeClr>
                </a:solidFill>
                <a:latin typeface="verdana" panose="020B0604030504040204" pitchFamily="34" charset="0"/>
              </a:rPr>
              <a:t>(r)=</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empno&gt;7 </a:t>
            </a:r>
            <a:r>
              <a:rPr lang="en-IN" sz="2800" b="1" baseline="-25000" dirty="0">
                <a:solidFill>
                  <a:schemeClr val="accent6">
                    <a:lumMod val="50000"/>
                  </a:schemeClr>
                </a:solidFill>
                <a:latin typeface="verdana" panose="020B0604030504040204" pitchFamily="34" charset="0"/>
              </a:rPr>
              <a:t>^ </a:t>
            </a:r>
            <a:r>
              <a:rPr lang="en-IN" sz="2800" baseline="-25000" dirty="0">
                <a:solidFill>
                  <a:schemeClr val="accent6">
                    <a:lumMod val="50000"/>
                  </a:schemeClr>
                </a:solidFill>
                <a:latin typeface="verdana" panose="020B0604030504040204" pitchFamily="34" charset="0"/>
              </a:rPr>
              <a:t>deptno=10 </a:t>
            </a:r>
            <a:r>
              <a:rPr lang="en-IN" sz="2800" dirty="0">
                <a:solidFill>
                  <a:schemeClr val="accent6">
                    <a:lumMod val="50000"/>
                  </a:schemeClr>
                </a:solidFill>
                <a:latin typeface="verdana" panose="020B0604030504040204" pitchFamily="34" charset="0"/>
              </a:rPr>
              <a:t>(EMPLOYEE)</a:t>
            </a:r>
          </a:p>
        </p:txBody>
      </p:sp>
      <p:sp>
        <p:nvSpPr>
          <p:cNvPr id="12" name="Rectangle 11"/>
          <p:cNvSpPr/>
          <p:nvPr/>
        </p:nvSpPr>
        <p:spPr>
          <a:xfrm>
            <a:off x="407368" y="2483604"/>
            <a:ext cx="10023815"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333333"/>
                </a:solidFill>
                <a:latin typeface="Palatino Linotype" panose="02040502050505030304" pitchFamily="18" charset="0"/>
              </a:rPr>
              <a:t>Select the EMPLOYEE tuples whose employee number is &gt; 7 and department ID is 10</a:t>
            </a:r>
            <a:endParaRPr lang="en-IN" dirty="0">
              <a:latin typeface="Palatino Linotype" panose="02040502050505030304" pitchFamily="18" charset="0"/>
            </a:endParaRPr>
          </a:p>
        </p:txBody>
      </p:sp>
      <p:sp>
        <p:nvSpPr>
          <p:cNvPr id="13" name="Title 1">
            <a:extLst>
              <a:ext uri="{FF2B5EF4-FFF2-40B4-BE49-F238E27FC236}">
                <a16:creationId xmlns:a16="http://schemas.microsoft.com/office/drawing/2014/main" id="{3B94E116-D0AD-4718-A424-EA318A5C1F6C}"/>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SELECT</a:t>
            </a:r>
            <a:endParaRPr lang="en-IN" b="1" dirty="0">
              <a:latin typeface="Arial" pitchFamily="34" charset="0"/>
              <a:cs typeface="Arial" pitchFamily="34" charset="0"/>
            </a:endParaRPr>
          </a:p>
        </p:txBody>
      </p:sp>
      <p:grpSp>
        <p:nvGrpSpPr>
          <p:cNvPr id="14" name="Group 13">
            <a:extLst>
              <a:ext uri="{FF2B5EF4-FFF2-40B4-BE49-F238E27FC236}">
                <a16:creationId xmlns:a16="http://schemas.microsoft.com/office/drawing/2014/main" id="{269E5BB6-4030-4E75-B922-8579F4D990C6}"/>
              </a:ext>
            </a:extLst>
          </p:cNvPr>
          <p:cNvGrpSpPr/>
          <p:nvPr/>
        </p:nvGrpSpPr>
        <p:grpSpPr>
          <a:xfrm>
            <a:off x="407368" y="920478"/>
            <a:ext cx="9816399" cy="487065"/>
            <a:chOff x="446314" y="1167368"/>
            <a:chExt cx="8240485" cy="487065"/>
          </a:xfrm>
        </p:grpSpPr>
        <p:sp>
          <p:nvSpPr>
            <p:cNvPr id="15" name="Rectangle 14">
              <a:extLst>
                <a:ext uri="{FF2B5EF4-FFF2-40B4-BE49-F238E27FC236}">
                  <a16:creationId xmlns:a16="http://schemas.microsoft.com/office/drawing/2014/main" id="{AA64A438-8CAF-49DA-9B86-0E6EFED63D7B}"/>
                </a:ext>
              </a:extLst>
            </p:cNvPr>
            <p:cNvSpPr/>
            <p:nvPr/>
          </p:nvSpPr>
          <p:spPr>
            <a:xfrm>
              <a:off x="446314" y="1192768"/>
              <a:ext cx="8240485"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Select</a:t>
              </a:r>
            </a:p>
          </p:txBody>
        </p:sp>
        <p:sp>
          <p:nvSpPr>
            <p:cNvPr id="16" name="Rectangle 15">
              <a:extLst>
                <a:ext uri="{FF2B5EF4-FFF2-40B4-BE49-F238E27FC236}">
                  <a16:creationId xmlns:a16="http://schemas.microsoft.com/office/drawing/2014/main" id="{829FA81E-B1CD-4042-A144-41D4BDD92ACF}"/>
                </a:ext>
              </a:extLst>
            </p:cNvPr>
            <p:cNvSpPr/>
            <p:nvPr/>
          </p:nvSpPr>
          <p:spPr>
            <a:xfrm>
              <a:off x="1303470" y="1167368"/>
              <a:ext cx="657552" cy="461665"/>
            </a:xfrm>
            <a:prstGeom prst="rect">
              <a:avLst/>
            </a:prstGeom>
          </p:spPr>
          <p:txBody>
            <a:bodyPr wrap="none">
              <a:spAutoFit/>
            </a:bodyPr>
            <a:lstStyle/>
            <a:p>
              <a:r>
                <a:rPr lang="el-GR" sz="2400" dirty="0">
                  <a:solidFill>
                    <a:srgbClr val="121214"/>
                  </a:solidFill>
                  <a:latin typeface="Verdana" panose="020B0604030504040204" pitchFamily="34" charset="0"/>
                  <a:ea typeface="Verdana" panose="020B0604030504040204" pitchFamily="34" charset="0"/>
                </a:rPr>
                <a:t>(σ)</a:t>
              </a:r>
            </a:p>
          </p:txBody>
        </p:sp>
        <p:sp>
          <p:nvSpPr>
            <p:cNvPr id="19" name="Rectangle 18">
              <a:extLst>
                <a:ext uri="{FF2B5EF4-FFF2-40B4-BE49-F238E27FC236}">
                  <a16:creationId xmlns:a16="http://schemas.microsoft.com/office/drawing/2014/main" id="{ED1AC554-DFB9-4367-8497-0EDAB6351FCB}"/>
                </a:ext>
              </a:extLst>
            </p:cNvPr>
            <p:cNvSpPr/>
            <p:nvPr/>
          </p:nvSpPr>
          <p:spPr>
            <a:xfrm>
              <a:off x="1778370" y="1168970"/>
              <a:ext cx="2701381" cy="461665"/>
            </a:xfrm>
            <a:prstGeom prst="rect">
              <a:avLst/>
            </a:prstGeom>
          </p:spPr>
          <p:txBody>
            <a:bodyPr wrap="none">
              <a:spAutoFit/>
            </a:bodyPr>
            <a:lstStyle/>
            <a:p>
              <a:r>
                <a:rPr lang="en-IN" sz="2400" dirty="0">
                  <a:solidFill>
                    <a:srgbClr val="000000"/>
                  </a:solidFill>
                  <a:latin typeface="Verdana" panose="020B0604030504040204" pitchFamily="34" charset="0"/>
                  <a:ea typeface="Verdana" panose="020B0604030504040204" pitchFamily="34" charset="0"/>
                </a:rPr>
                <a:t>Notation − </a:t>
              </a:r>
              <a:r>
                <a:rPr lang="el-GR" sz="2400" dirty="0">
                  <a:solidFill>
                    <a:srgbClr val="000000"/>
                  </a:solidFill>
                  <a:latin typeface="Verdana" panose="020B0604030504040204" pitchFamily="34" charset="0"/>
                  <a:ea typeface="Verdana" panose="020B0604030504040204" pitchFamily="34" charset="0"/>
                </a:rPr>
                <a:t>σ</a:t>
              </a:r>
              <a:r>
                <a:rPr lang="en-IN" sz="2400" i="1" baseline="-25000" dirty="0">
                  <a:solidFill>
                    <a:srgbClr val="000000"/>
                  </a:solidFill>
                  <a:latin typeface="Verdana" panose="020B0604030504040204" pitchFamily="34" charset="0"/>
                  <a:ea typeface="Verdana" panose="020B0604030504040204" pitchFamily="34" charset="0"/>
                </a:rPr>
                <a:t>p</a:t>
              </a:r>
              <a:r>
                <a:rPr lang="en-IN" sz="2400" dirty="0">
                  <a:solidFill>
                    <a:srgbClr val="000000"/>
                  </a:solidFill>
                  <a:latin typeface="Verdana" panose="020B0604030504040204" pitchFamily="34" charset="0"/>
                  <a:ea typeface="Verdana" panose="020B0604030504040204" pitchFamily="34" charset="0"/>
                </a:rPr>
                <a:t>(r)</a:t>
              </a:r>
              <a:endParaRPr lang="en-IN" sz="2400" dirty="0">
                <a:latin typeface="Verdana" panose="020B0604030504040204" pitchFamily="34" charset="0"/>
                <a:ea typeface="Verdana" panose="020B0604030504040204" pitchFamily="34" charset="0"/>
              </a:endParaRPr>
            </a:p>
          </p:txBody>
        </p:sp>
      </p:grpSp>
      <p:sp>
        <p:nvSpPr>
          <p:cNvPr id="20" name="Rectangle 19">
            <a:extLst>
              <a:ext uri="{FF2B5EF4-FFF2-40B4-BE49-F238E27FC236}">
                <a16:creationId xmlns:a16="http://schemas.microsoft.com/office/drawing/2014/main" id="{CBBDD3A8-262C-4C42-9156-AB0FCE4F47DA}"/>
              </a:ext>
            </a:extLst>
          </p:cNvPr>
          <p:cNvSpPr/>
          <p:nvPr/>
        </p:nvSpPr>
        <p:spPr>
          <a:xfrm>
            <a:off x="407368" y="1427278"/>
            <a:ext cx="7352574" cy="584775"/>
          </a:xfrm>
          <a:prstGeom prst="rect">
            <a:avLst/>
          </a:prstGeom>
        </p:spPr>
        <p:txBody>
          <a:bodyPr wrap="square">
            <a:spAutoFit/>
          </a:bodyPr>
          <a:lstStyle/>
          <a:p>
            <a:r>
              <a:rPr lang="el-GR" sz="3200" dirty="0">
                <a:solidFill>
                  <a:srgbClr val="2658E6"/>
                </a:solidFill>
                <a:latin typeface="Verdana" panose="020B0604030504040204" pitchFamily="34" charset="0"/>
                <a:ea typeface="Verdana" panose="020B0604030504040204" pitchFamily="34" charset="0"/>
              </a:rPr>
              <a:t>σ</a:t>
            </a:r>
            <a:r>
              <a:rPr lang="en-IN" sz="3200" i="1" baseline="-25000" dirty="0">
                <a:solidFill>
                  <a:srgbClr val="2658E6"/>
                </a:solidFill>
                <a:latin typeface="Verdana" panose="020B0604030504040204" pitchFamily="34" charset="0"/>
                <a:ea typeface="Verdana" panose="020B0604030504040204" pitchFamily="34" charset="0"/>
              </a:rPr>
              <a:t>condition</a:t>
            </a:r>
            <a:r>
              <a:rPr lang="en-IN" sz="3200" dirty="0">
                <a:solidFill>
                  <a:srgbClr val="2658E6"/>
                </a:solidFill>
                <a:latin typeface="Verdana" panose="020B0604030504040204" pitchFamily="34" charset="0"/>
                <a:ea typeface="Verdana" panose="020B0604030504040204" pitchFamily="34" charset="0"/>
              </a:rPr>
              <a:t>(r)</a:t>
            </a:r>
          </a:p>
        </p:txBody>
      </p:sp>
    </p:spTree>
    <p:extLst>
      <p:ext uri="{BB962C8B-B14F-4D97-AF65-F5344CB8AC3E}">
        <p14:creationId xmlns:p14="http://schemas.microsoft.com/office/powerpoint/2010/main" val="350442989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5" name="Group 14"/>
          <p:cNvGrpSpPr/>
          <p:nvPr/>
        </p:nvGrpSpPr>
        <p:grpSpPr>
          <a:xfrm>
            <a:off x="408286" y="944072"/>
            <a:ext cx="7817697" cy="478482"/>
            <a:chOff x="457200" y="1252836"/>
            <a:chExt cx="7381177" cy="478482"/>
          </a:xfrm>
        </p:grpSpPr>
        <p:sp>
          <p:nvSpPr>
            <p:cNvPr id="7" name="Rectangle 6"/>
            <p:cNvSpPr/>
            <p:nvPr/>
          </p:nvSpPr>
          <p:spPr>
            <a:xfrm>
              <a:off x="457200" y="1252837"/>
              <a:ext cx="1223068"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Project</a:t>
              </a:r>
            </a:p>
          </p:txBody>
        </p:sp>
        <p:sp>
          <p:nvSpPr>
            <p:cNvPr id="9" name="Rectangle 8"/>
            <p:cNvSpPr/>
            <p:nvPr/>
          </p:nvSpPr>
          <p:spPr>
            <a:xfrm>
              <a:off x="1536378" y="1252836"/>
              <a:ext cx="819898" cy="461665"/>
            </a:xfrm>
            <a:prstGeom prst="rect">
              <a:avLst/>
            </a:prstGeom>
          </p:spPr>
          <p:txBody>
            <a:bodyPr wrap="square">
              <a:spAutoFit/>
            </a:bodyPr>
            <a:lstStyle/>
            <a:p>
              <a:r>
                <a:rPr lang="en-IN" sz="2400" dirty="0">
                  <a:solidFill>
                    <a:srgbClr val="121214"/>
                  </a:solidFill>
                  <a:latin typeface="Verdana" panose="020B0604030504040204" pitchFamily="34" charset="0"/>
                </a:rPr>
                <a:t>(∏)</a:t>
              </a:r>
            </a:p>
          </p:txBody>
        </p:sp>
        <p:sp>
          <p:nvSpPr>
            <p:cNvPr id="5" name="Rectangle 2"/>
            <p:cNvSpPr>
              <a:spLocks noChangeArrowheads="1"/>
            </p:cNvSpPr>
            <p:nvPr/>
          </p:nvSpPr>
          <p:spPr bwMode="auto">
            <a:xfrm>
              <a:off x="2255830" y="1269653"/>
              <a:ext cx="558254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a:solidFill>
                    <a:srgbClr val="000000"/>
                  </a:solidFill>
                  <a:latin typeface="Verdana" panose="020B0604030504040204" pitchFamily="34" charset="0"/>
                  <a:ea typeface="Verdana" panose="020B0604030504040204" pitchFamily="34" charset="0"/>
                </a:rPr>
                <a:t>Notation − ∏</a:t>
              </a:r>
              <a:r>
                <a:rPr lang="en-US" sz="2400" baseline="-30000" dirty="0">
                  <a:solidFill>
                    <a:srgbClr val="000000"/>
                  </a:solidFill>
                  <a:latin typeface="Verdana" panose="020B0604030504040204" pitchFamily="34" charset="0"/>
                  <a:ea typeface="Verdana" panose="020B0604030504040204" pitchFamily="34" charset="0"/>
                </a:rPr>
                <a:t>A1, A2, An</a:t>
              </a:r>
              <a:r>
                <a:rPr lang="en-US" sz="2400" dirty="0">
                  <a:solidFill>
                    <a:srgbClr val="000000"/>
                  </a:solidFill>
                  <a:latin typeface="Verdana" panose="020B0604030504040204" pitchFamily="34" charset="0"/>
                  <a:ea typeface="Verdana" panose="020B0604030504040204" pitchFamily="34" charset="0"/>
                </a:rPr>
                <a:t> (r)</a:t>
              </a:r>
              <a:r>
                <a:rPr lang="en-US" sz="2400" dirty="0">
                  <a:latin typeface="Verdana" panose="020B0604030504040204" pitchFamily="34" charset="0"/>
                  <a:ea typeface="Verdana" panose="020B0604030504040204" pitchFamily="34" charset="0"/>
                </a:rPr>
                <a:t> </a:t>
              </a:r>
            </a:p>
          </p:txBody>
        </p:sp>
      </p:grpSp>
      <p:sp>
        <p:nvSpPr>
          <p:cNvPr id="16" name="Rectangle 15"/>
          <p:cNvSpPr/>
          <p:nvPr/>
        </p:nvSpPr>
        <p:spPr>
          <a:xfrm>
            <a:off x="379561" y="1519587"/>
            <a:ext cx="60198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a:t>
            </a:r>
          </a:p>
        </p:txBody>
      </p:sp>
      <p:sp>
        <p:nvSpPr>
          <p:cNvPr id="17" name="Rectangle 16"/>
          <p:cNvSpPr/>
          <p:nvPr/>
        </p:nvSpPr>
        <p:spPr>
          <a:xfrm>
            <a:off x="407368" y="2404045"/>
            <a:ext cx="11521280" cy="1384995"/>
          </a:xfrm>
          <a:prstGeom prst="rect">
            <a:avLst/>
          </a:prstGeom>
        </p:spPr>
        <p:txBody>
          <a:bodyPr wrap="square">
            <a:spAutoFit/>
          </a:bodyPr>
          <a:lstStyle/>
          <a:p>
            <a:r>
              <a:rPr lang="en-IN" sz="2800" dirty="0">
                <a:solidFill>
                  <a:srgbClr val="006C86"/>
                </a:solidFill>
                <a:latin typeface="Palatino Linotype" panose="02040502050505030304" pitchFamily="18" charset="0"/>
                <a:ea typeface="Verdana" panose="020B0604030504040204" pitchFamily="34" charset="0"/>
              </a:rPr>
              <a:t>∏ </a:t>
            </a:r>
            <a:r>
              <a:rPr lang="en-IN" dirty="0">
                <a:solidFill>
                  <a:srgbClr val="006C86"/>
                </a:solidFill>
                <a:latin typeface="Palatino Linotype" panose="02040502050505030304" pitchFamily="18" charset="0"/>
                <a:ea typeface="Verdana" panose="020B0604030504040204" pitchFamily="34" charset="0"/>
              </a:rPr>
              <a:t>would represent the ROJECT.</a:t>
            </a:r>
          </a:p>
          <a:p>
            <a:r>
              <a:rPr lang="en-IN" sz="2800" dirty="0">
                <a:solidFill>
                  <a:srgbClr val="006C86"/>
                </a:solidFill>
                <a:latin typeface="Palatino Linotype" panose="02040502050505030304" pitchFamily="18" charset="0"/>
                <a:ea typeface="Verdana" panose="020B0604030504040204" pitchFamily="34" charset="0"/>
              </a:rPr>
              <a:t>&lt;attribute list&gt; </a:t>
            </a:r>
            <a:r>
              <a:rPr lang="en-IN" dirty="0">
                <a:solidFill>
                  <a:srgbClr val="006C86"/>
                </a:solidFill>
                <a:latin typeface="Palatino Linotype" panose="02040502050505030304" pitchFamily="18" charset="0"/>
                <a:ea typeface="Verdana" panose="020B0604030504040204" pitchFamily="34" charset="0"/>
              </a:rPr>
              <a:t>would represent the attributes(columns) we want from a relational.</a:t>
            </a:r>
          </a:p>
          <a:p>
            <a:r>
              <a:rPr lang="en-IN" sz="2800" dirty="0">
                <a:solidFill>
                  <a:srgbClr val="006C86"/>
                </a:solidFill>
                <a:latin typeface="Palatino Linotype" panose="02040502050505030304" pitchFamily="18" charset="0"/>
                <a:ea typeface="Verdana" panose="020B0604030504040204" pitchFamily="34" charset="0"/>
              </a:rPr>
              <a:t>(r)</a:t>
            </a:r>
            <a:r>
              <a:rPr lang="en-IN" dirty="0">
                <a:solidFill>
                  <a:srgbClr val="006C86"/>
                </a:solidFill>
                <a:latin typeface="Palatino Linotype" panose="02040502050505030304" pitchFamily="18" charset="0"/>
                <a:ea typeface="Verdana" panose="020B0604030504040204" pitchFamily="34" charset="0"/>
              </a:rPr>
              <a:t> would represent the Relation or the Table from which we are making a selection of the tuples.</a:t>
            </a:r>
          </a:p>
        </p:txBody>
      </p:sp>
      <p:sp>
        <p:nvSpPr>
          <p:cNvPr id="18" name="Rectangle 17"/>
          <p:cNvSpPr/>
          <p:nvPr/>
        </p:nvSpPr>
        <p:spPr>
          <a:xfrm>
            <a:off x="263352" y="4114800"/>
            <a:ext cx="11665296" cy="646331"/>
          </a:xfrm>
          <a:prstGeom prst="rect">
            <a:avLst/>
          </a:prstGeom>
        </p:spPr>
        <p:txBody>
          <a:bodyPr wrap="square">
            <a:spAutoFit/>
          </a:bodyPr>
          <a:lstStyle/>
          <a:p>
            <a:r>
              <a:rPr lang="en-IN" dirty="0">
                <a:solidFill>
                  <a:srgbClr val="333333"/>
                </a:solidFill>
                <a:latin typeface="Palatino Linotype" panose="02040502050505030304" pitchFamily="18" charset="0"/>
              </a:rPr>
              <a:t>Select Date of Birth (dob) and Employee Number (empno) from the relation EMPLOYE or Select Date of Birth (dob) and Employee Number (empno) from the relation EMPLOYE whose date of birth is before 1980</a:t>
            </a:r>
          </a:p>
        </p:txBody>
      </p:sp>
      <p:sp>
        <p:nvSpPr>
          <p:cNvPr id="21" name="Rectangle 20"/>
          <p:cNvSpPr/>
          <p:nvPr/>
        </p:nvSpPr>
        <p:spPr>
          <a:xfrm>
            <a:off x="263352" y="5157192"/>
            <a:ext cx="8458200" cy="954107"/>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a:t>
            </a:r>
            <a:r>
              <a:rPr lang="en-IN" sz="2800" dirty="0">
                <a:solidFill>
                  <a:schemeClr val="accent6">
                    <a:lumMod val="50000"/>
                  </a:schemeClr>
                </a:solidFill>
                <a:latin typeface="verdana" panose="020B0604030504040204" pitchFamily="34" charset="0"/>
              </a:rPr>
              <a:t>(EMPLOYEE)</a:t>
            </a:r>
          </a:p>
          <a:p>
            <a:r>
              <a:rPr lang="en-IN" sz="2800" dirty="0">
                <a:solidFill>
                  <a:schemeClr val="accent6">
                    <a:lumMod val="50000"/>
                  </a:schemeClr>
                </a:solidFill>
                <a:latin typeface="verdana" panose="020B0604030504040204" pitchFamily="34" charset="0"/>
              </a:rPr>
              <a:t>(r)=∏</a:t>
            </a:r>
            <a:r>
              <a:rPr lang="en-IN" sz="2800" baseline="-25000" dirty="0">
                <a:solidFill>
                  <a:schemeClr val="accent6">
                    <a:lumMod val="50000"/>
                  </a:schemeClr>
                </a:solidFill>
                <a:latin typeface="verdana" panose="020B0604030504040204" pitchFamily="34" charset="0"/>
              </a:rPr>
              <a:t>dob, empno </a:t>
            </a:r>
            <a:r>
              <a:rPr lang="en-IN" sz="2800" dirty="0">
                <a:solidFill>
                  <a:schemeClr val="accent6">
                    <a:lumMod val="50000"/>
                  </a:schemeClr>
                </a:solidFill>
                <a:latin typeface="verdana" panose="020B0604030504040204" pitchFamily="34" charset="0"/>
              </a:rPr>
              <a:t>[</a:t>
            </a:r>
            <a:r>
              <a:rPr lang="el-GR" sz="2800" dirty="0">
                <a:solidFill>
                  <a:schemeClr val="accent6">
                    <a:lumMod val="50000"/>
                  </a:schemeClr>
                </a:solidFill>
                <a:latin typeface="verdana" panose="020B0604030504040204" pitchFamily="34" charset="0"/>
              </a:rPr>
              <a:t>σ</a:t>
            </a:r>
            <a:r>
              <a:rPr lang="en-IN" sz="2800" baseline="-25000" dirty="0">
                <a:solidFill>
                  <a:schemeClr val="accent6">
                    <a:lumMod val="50000"/>
                  </a:schemeClr>
                </a:solidFill>
                <a:latin typeface="verdana" panose="020B0604030504040204" pitchFamily="34" charset="0"/>
              </a:rPr>
              <a:t>dob&lt;’01-Jan-1980′</a:t>
            </a:r>
            <a:r>
              <a:rPr lang="en-IN" sz="2800" dirty="0">
                <a:solidFill>
                  <a:schemeClr val="accent6">
                    <a:lumMod val="50000"/>
                  </a:schemeClr>
                </a:solidFill>
                <a:latin typeface="verdana" panose="020B0604030504040204" pitchFamily="34" charset="0"/>
              </a:rPr>
              <a:t>(EMPLOYEE)]</a:t>
            </a:r>
          </a:p>
        </p:txBody>
      </p:sp>
      <p:sp>
        <p:nvSpPr>
          <p:cNvPr id="13" name="Title 1">
            <a:extLst>
              <a:ext uri="{FF2B5EF4-FFF2-40B4-BE49-F238E27FC236}">
                <a16:creationId xmlns:a16="http://schemas.microsoft.com/office/drawing/2014/main" id="{24C06359-D5A8-492D-B203-7D32767BD66D}"/>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PROJECT</a:t>
            </a:r>
            <a:endParaRPr lang="en-IN" b="1" dirty="0">
              <a:latin typeface="Arial" pitchFamily="34" charset="0"/>
              <a:cs typeface="Arial" pitchFamily="34" charset="0"/>
            </a:endParaRPr>
          </a:p>
        </p:txBody>
      </p:sp>
    </p:spTree>
    <p:extLst>
      <p:ext uri="{BB962C8B-B14F-4D97-AF65-F5344CB8AC3E}">
        <p14:creationId xmlns:p14="http://schemas.microsoft.com/office/powerpoint/2010/main" val="36630945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442778" y="965050"/>
            <a:ext cx="4685787" cy="507831"/>
            <a:chOff x="457200" y="1295400"/>
            <a:chExt cx="4685787" cy="507831"/>
          </a:xfrm>
        </p:grpSpPr>
        <p:sp>
          <p:nvSpPr>
            <p:cNvPr id="7" name="Rectangle 6"/>
            <p:cNvSpPr/>
            <p:nvPr/>
          </p:nvSpPr>
          <p:spPr>
            <a:xfrm>
              <a:off x="457200" y="1295400"/>
              <a:ext cx="11430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Union</a:t>
              </a:r>
            </a:p>
          </p:txBody>
        </p:sp>
        <p:sp>
          <p:nvSpPr>
            <p:cNvPr id="10" name="Rectangle 9"/>
            <p:cNvSpPr/>
            <p:nvPr/>
          </p:nvSpPr>
          <p:spPr>
            <a:xfrm>
              <a:off x="1524000" y="1295400"/>
              <a:ext cx="673582" cy="461665"/>
            </a:xfrm>
            <a:prstGeom prst="rect">
              <a:avLst/>
            </a:prstGeom>
          </p:spPr>
          <p:txBody>
            <a:bodyPr wrap="none">
              <a:spAutoFit/>
            </a:bodyPr>
            <a:lstStyle/>
            <a:p>
              <a:r>
                <a:rPr lang="en-IN" sz="2400" dirty="0">
                  <a:solidFill>
                    <a:srgbClr val="121214"/>
                  </a:solidFill>
                  <a:latin typeface="Verdana" panose="020B0604030504040204" pitchFamily="34" charset="0"/>
                </a:rPr>
                <a:t>(∪)</a:t>
              </a:r>
            </a:p>
          </p:txBody>
        </p:sp>
        <p:sp>
          <p:nvSpPr>
            <p:cNvPr id="2" name="Rectangle 1"/>
            <p:cNvSpPr/>
            <p:nvPr/>
          </p:nvSpPr>
          <p:spPr>
            <a:xfrm>
              <a:off x="2438400" y="1341566"/>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U s</a:t>
              </a:r>
              <a:endParaRPr lang="en-IN" sz="2400" dirty="0"/>
            </a:p>
          </p:txBody>
        </p:sp>
      </p:grpSp>
      <p:sp>
        <p:nvSpPr>
          <p:cNvPr id="16" name="Rectangle 15"/>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7" name="Rectangle 16"/>
          <p:cNvSpPr/>
          <p:nvPr/>
        </p:nvSpPr>
        <p:spPr>
          <a:xfrm>
            <a:off x="400869" y="1564820"/>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U</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4" name="Rectangle 3"/>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5" name="Rectangle 4"/>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Selects the customer name who have either purchased a book or a computer or both.</a:t>
            </a:r>
          </a:p>
        </p:txBody>
      </p:sp>
      <p:sp>
        <p:nvSpPr>
          <p:cNvPr id="13" name="Title 1">
            <a:extLst>
              <a:ext uri="{FF2B5EF4-FFF2-40B4-BE49-F238E27FC236}">
                <a16:creationId xmlns:a16="http://schemas.microsoft.com/office/drawing/2014/main" id="{43B41820-AFA6-4BE2-B17D-B83FA4AD8334}"/>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UNION</a:t>
            </a:r>
            <a:endParaRPr lang="en-IN" b="1" dirty="0">
              <a:latin typeface="Arial" pitchFamily="34" charset="0"/>
              <a:cs typeface="Arial" pitchFamily="34" charset="0"/>
            </a:endParaRPr>
          </a:p>
        </p:txBody>
      </p:sp>
    </p:spTree>
    <p:extLst>
      <p:ext uri="{BB962C8B-B14F-4D97-AF65-F5344CB8AC3E}">
        <p14:creationId xmlns:p14="http://schemas.microsoft.com/office/powerpoint/2010/main" val="17760065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8" name="Group 7"/>
          <p:cNvGrpSpPr/>
          <p:nvPr/>
        </p:nvGrpSpPr>
        <p:grpSpPr>
          <a:xfrm>
            <a:off x="407368" y="1011216"/>
            <a:ext cx="5658106" cy="461666"/>
            <a:chOff x="457200" y="1168567"/>
            <a:chExt cx="5658106" cy="461666"/>
          </a:xfrm>
        </p:grpSpPr>
        <p:sp>
          <p:nvSpPr>
            <p:cNvPr id="7" name="Rectangle 6"/>
            <p:cNvSpPr/>
            <p:nvPr/>
          </p:nvSpPr>
          <p:spPr>
            <a:xfrm>
              <a:off x="457200" y="1168567"/>
              <a:ext cx="2590800"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Intersection</a:t>
              </a:r>
            </a:p>
          </p:txBody>
        </p:sp>
        <p:sp>
          <p:nvSpPr>
            <p:cNvPr id="2" name="Rectangle 1"/>
            <p:cNvSpPr/>
            <p:nvPr/>
          </p:nvSpPr>
          <p:spPr>
            <a:xfrm>
              <a:off x="3410719" y="1168567"/>
              <a:ext cx="2704587"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sp>
          <p:nvSpPr>
            <p:cNvPr id="4" name="Rectangle 3"/>
            <p:cNvSpPr/>
            <p:nvPr/>
          </p:nvSpPr>
          <p:spPr>
            <a:xfrm>
              <a:off x="2514600" y="1168568"/>
              <a:ext cx="684803" cy="461665"/>
            </a:xfrm>
            <a:prstGeom prst="rect">
              <a:avLst/>
            </a:prstGeom>
          </p:spPr>
          <p:txBody>
            <a:bodyPr wrap="none">
              <a:spAutoFit/>
            </a:bodyPr>
            <a:lstStyle/>
            <a:p>
              <a:r>
                <a:rPr lang="en-IN" sz="2400" dirty="0">
                  <a:solidFill>
                    <a:srgbClr val="333333"/>
                  </a:solidFill>
                  <a:latin typeface="verdana" panose="020B0604030504040204" pitchFamily="34" charset="0"/>
                </a:rPr>
                <a:t>(∩)</a:t>
              </a:r>
              <a:endParaRPr lang="en-IN" sz="2400" dirty="0"/>
            </a:p>
          </p:txBody>
        </p:sp>
      </p:grpSp>
      <p:sp>
        <p:nvSpPr>
          <p:cNvPr id="11" name="Title 1">
            <a:extLst>
              <a:ext uri="{FF2B5EF4-FFF2-40B4-BE49-F238E27FC236}">
                <a16:creationId xmlns:a16="http://schemas.microsoft.com/office/drawing/2014/main" id="{7C5BFEF3-B459-4648-9A64-EBB6908A7889}"/>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INTERSECTION</a:t>
            </a:r>
            <a:endParaRPr lang="en-IN" b="1" dirty="0">
              <a:latin typeface="Arial" pitchFamily="34" charset="0"/>
              <a:cs typeface="Arial" pitchFamily="34" charset="0"/>
            </a:endParaRPr>
          </a:p>
        </p:txBody>
      </p:sp>
      <p:sp>
        <p:nvSpPr>
          <p:cNvPr id="3" name="Rectangle 2">
            <a:extLst>
              <a:ext uri="{FF2B5EF4-FFF2-40B4-BE49-F238E27FC236}">
                <a16:creationId xmlns:a16="http://schemas.microsoft.com/office/drawing/2014/main" id="{88EBAF97-918E-4FBD-862C-FF7F69BA3B24}"/>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5" name="Rectangle 4">
            <a:extLst>
              <a:ext uri="{FF2B5EF4-FFF2-40B4-BE49-F238E27FC236}">
                <a16:creationId xmlns:a16="http://schemas.microsoft.com/office/drawing/2014/main" id="{41B956F7-7DBD-484B-8356-CCA479F0329C}"/>
              </a:ext>
            </a:extLst>
          </p:cNvPr>
          <p:cNvSpPr/>
          <p:nvPr/>
        </p:nvSpPr>
        <p:spPr>
          <a:xfrm>
            <a:off x="406857" y="4657502"/>
            <a:ext cx="8762999" cy="646331"/>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p:txBody>
      </p:sp>
      <p:sp>
        <p:nvSpPr>
          <p:cNvPr id="6" name="Rectangle 5">
            <a:extLst>
              <a:ext uri="{FF2B5EF4-FFF2-40B4-BE49-F238E27FC236}">
                <a16:creationId xmlns:a16="http://schemas.microsoft.com/office/drawing/2014/main" id="{759647D6-4CA1-4EAB-B57F-C133D97EB211}"/>
              </a:ext>
            </a:extLst>
          </p:cNvPr>
          <p:cNvSpPr/>
          <p:nvPr/>
        </p:nvSpPr>
        <p:spPr>
          <a:xfrm>
            <a:off x="406857" y="3995772"/>
            <a:ext cx="10096042" cy="369332"/>
          </a:xfrm>
          <a:prstGeom prst="rect">
            <a:avLst/>
          </a:prstGeom>
        </p:spPr>
        <p:txBody>
          <a:bodyPr wrap="square">
            <a:spAutoFit/>
          </a:bodyPr>
          <a:lstStyle/>
          <a:p>
            <a:r>
              <a:rPr lang="en-IN" dirty="0">
                <a:latin typeface="Palatino Linotype" panose="02040502050505030304" pitchFamily="18" charset="0"/>
                <a:ea typeface="Verdana" panose="020B0604030504040204" pitchFamily="34" charset="0"/>
              </a:rPr>
              <a:t>Projects the customer name who have purchased a book and a computer both.</a:t>
            </a:r>
          </a:p>
        </p:txBody>
      </p:sp>
      <p:sp>
        <p:nvSpPr>
          <p:cNvPr id="19" name="Rectangle 18">
            <a:extLst>
              <a:ext uri="{FF2B5EF4-FFF2-40B4-BE49-F238E27FC236}">
                <a16:creationId xmlns:a16="http://schemas.microsoft.com/office/drawing/2014/main" id="{3E0955C4-222D-44FA-8943-734A06F37E9E}"/>
              </a:ext>
            </a:extLst>
          </p:cNvPr>
          <p:cNvSpPr/>
          <p:nvPr/>
        </p:nvSpPr>
        <p:spPr>
          <a:xfrm>
            <a:off x="372924" y="151958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3844590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58AD77D-B88C-4DA8-9DFE-EC84E339B7F2}"/>
              </a:ext>
            </a:extLst>
          </p:cNvPr>
          <p:cNvSpPr>
            <a:spLocks noGrp="1"/>
          </p:cNvSpPr>
          <p:nvPr>
            <p:ph type="title"/>
          </p:nvPr>
        </p:nvSpPr>
        <p:spPr>
          <a:xfrm>
            <a:off x="407368" y="0"/>
            <a:ext cx="9803432" cy="914400"/>
          </a:xfrm>
        </p:spPr>
        <p:txBody>
          <a:bodyPr>
            <a:normAutofit/>
          </a:bodyPr>
          <a:lstStyle/>
          <a:p>
            <a:pPr>
              <a:spcBef>
                <a:spcPts val="700"/>
              </a:spcBef>
              <a:buClr>
                <a:schemeClr val="accent2"/>
              </a:buClr>
              <a:buSzPct val="60000"/>
              <a:defRPr/>
            </a:pPr>
            <a:r>
              <a:rPr lang="en-IN" dirty="0"/>
              <a:t>MINUS</a:t>
            </a:r>
            <a:endParaRPr lang="en-IN" b="1" dirty="0">
              <a:latin typeface="Arial" pitchFamily="34" charset="0"/>
              <a:cs typeface="Arial" pitchFamily="34" charset="0"/>
            </a:endParaRPr>
          </a:p>
        </p:txBody>
      </p:sp>
      <p:grpSp>
        <p:nvGrpSpPr>
          <p:cNvPr id="17" name="Group 16">
            <a:extLst>
              <a:ext uri="{FF2B5EF4-FFF2-40B4-BE49-F238E27FC236}">
                <a16:creationId xmlns:a16="http://schemas.microsoft.com/office/drawing/2014/main" id="{C9C6426C-8BE7-4B53-A692-2AD5765DD1C7}"/>
              </a:ext>
            </a:extLst>
          </p:cNvPr>
          <p:cNvGrpSpPr/>
          <p:nvPr/>
        </p:nvGrpSpPr>
        <p:grpSpPr>
          <a:xfrm>
            <a:off x="424533" y="965050"/>
            <a:ext cx="4298804" cy="461665"/>
            <a:chOff x="457200" y="1168567"/>
            <a:chExt cx="4298804" cy="461665"/>
          </a:xfrm>
        </p:grpSpPr>
        <p:sp>
          <p:nvSpPr>
            <p:cNvPr id="18" name="Rectangle 17">
              <a:extLst>
                <a:ext uri="{FF2B5EF4-FFF2-40B4-BE49-F238E27FC236}">
                  <a16:creationId xmlns:a16="http://schemas.microsoft.com/office/drawing/2014/main" id="{2B93915F-28B8-4197-A89F-30186C3EF982}"/>
                </a:ext>
              </a:extLst>
            </p:cNvPr>
            <p:cNvSpPr/>
            <p:nvPr/>
          </p:nvSpPr>
          <p:spPr>
            <a:xfrm>
              <a:off x="457200" y="1168567"/>
              <a:ext cx="1697667"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Minus (-)</a:t>
              </a:r>
            </a:p>
          </p:txBody>
        </p:sp>
        <p:sp>
          <p:nvSpPr>
            <p:cNvPr id="19" name="Rectangle 18">
              <a:extLst>
                <a:ext uri="{FF2B5EF4-FFF2-40B4-BE49-F238E27FC236}">
                  <a16:creationId xmlns:a16="http://schemas.microsoft.com/office/drawing/2014/main" id="{ACC04106-8F3A-4157-9415-F454A89A0B57}"/>
                </a:ext>
              </a:extLst>
            </p:cNvPr>
            <p:cNvSpPr/>
            <p:nvPr/>
          </p:nvSpPr>
          <p:spPr>
            <a:xfrm>
              <a:off x="2137980" y="1168567"/>
              <a:ext cx="2618024"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a:t>
              </a:r>
              <a:r>
                <a:rPr lang="en-IN" sz="2400" dirty="0">
                  <a:solidFill>
                    <a:srgbClr val="000000"/>
                  </a:solidFill>
                  <a:latin typeface="Verdana" panose="020B0604030504040204" pitchFamily="34" charset="0"/>
                </a:rPr>
                <a:t> s</a:t>
              </a:r>
              <a:endParaRPr lang="en-IN" sz="2400" dirty="0"/>
            </a:p>
          </p:txBody>
        </p:sp>
      </p:grpSp>
      <p:sp>
        <p:nvSpPr>
          <p:cNvPr id="6" name="Rectangle 5">
            <a:extLst>
              <a:ext uri="{FF2B5EF4-FFF2-40B4-BE49-F238E27FC236}">
                <a16:creationId xmlns:a16="http://schemas.microsoft.com/office/drawing/2014/main" id="{8012B543-D56F-41B3-A796-F4C665C3CA70}"/>
              </a:ext>
            </a:extLst>
          </p:cNvPr>
          <p:cNvSpPr/>
          <p:nvPr/>
        </p:nvSpPr>
        <p:spPr>
          <a:xfrm>
            <a:off x="407368" y="1513736"/>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b="1" dirty="0">
                <a:solidFill>
                  <a:schemeClr val="accent6">
                    <a:lumMod val="50000"/>
                  </a:schemeClr>
                </a:solidFill>
                <a:latin typeface="Verdana" panose="020B0604030504040204" pitchFamily="34" charset="0"/>
              </a:rPr>
              <a:t>-</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
        <p:nvSpPr>
          <p:cNvPr id="8" name="Rectangle 7">
            <a:extLst>
              <a:ext uri="{FF2B5EF4-FFF2-40B4-BE49-F238E27FC236}">
                <a16:creationId xmlns:a16="http://schemas.microsoft.com/office/drawing/2014/main" id="{0E460EED-C71E-4D52-91D5-71DFE00013E2}"/>
              </a:ext>
            </a:extLst>
          </p:cNvPr>
          <p:cNvSpPr/>
          <p:nvPr/>
        </p:nvSpPr>
        <p:spPr>
          <a:xfrm>
            <a:off x="400869" y="2633513"/>
            <a:ext cx="11377775" cy="1138773"/>
          </a:xfrm>
          <a:prstGeom prst="rect">
            <a:avLst/>
          </a:prstGeom>
        </p:spPr>
        <p:txBody>
          <a:bodyPr wrap="square">
            <a:spAutoFit/>
          </a:bodyPr>
          <a:lstStyle/>
          <a:p>
            <a:pPr marL="285750" indent="-285750">
              <a:buFont typeface="Arial" panose="020B0604020202020204" pitchFamily="34" charset="0"/>
              <a:buChar char="•"/>
            </a:pPr>
            <a:r>
              <a:rPr lang="en-IN" sz="2800" b="1" i="1" dirty="0">
                <a:solidFill>
                  <a:srgbClr val="006C86"/>
                </a:solidFill>
                <a:latin typeface="Palatino Linotype" panose="02040502050505030304" pitchFamily="18" charset="0"/>
                <a:ea typeface="Verdana" panose="020B0604030504040204" pitchFamily="34" charset="0"/>
              </a:rPr>
              <a:t>r</a:t>
            </a:r>
            <a:r>
              <a:rPr lang="en-IN" sz="2000" dirty="0">
                <a:solidFill>
                  <a:srgbClr val="006C86"/>
                </a:solidFill>
                <a:latin typeface="Palatino Linotype" panose="02040502050505030304" pitchFamily="18" charset="0"/>
                <a:ea typeface="Verdana" panose="020B0604030504040204" pitchFamily="34" charset="0"/>
              </a:rPr>
              <a:t>, and </a:t>
            </a:r>
            <a:r>
              <a:rPr lang="en-IN" sz="2800" b="1" i="1" dirty="0">
                <a:solidFill>
                  <a:srgbClr val="006C86"/>
                </a:solidFill>
                <a:latin typeface="Palatino Linotype" panose="02040502050505030304" pitchFamily="18" charset="0"/>
                <a:ea typeface="Verdana" panose="020B0604030504040204" pitchFamily="34" charset="0"/>
              </a:rPr>
              <a:t>s</a:t>
            </a:r>
            <a:r>
              <a:rPr lang="en-IN" sz="2000" dirty="0">
                <a:solidFill>
                  <a:srgbClr val="006C86"/>
                </a:solidFill>
                <a:latin typeface="Palatino Linotype" panose="02040502050505030304" pitchFamily="18" charset="0"/>
                <a:ea typeface="Verdana" panose="020B0604030504040204" pitchFamily="34" charset="0"/>
              </a:rPr>
              <a:t> must have the same number of attributes.</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Attribute domains must be compatible.</a:t>
            </a:r>
          </a:p>
          <a:p>
            <a:pPr marL="285750" indent="-285750">
              <a:buFont typeface="Arial" panose="020B0604020202020204" pitchFamily="34" charset="0"/>
              <a:buChar char="•"/>
            </a:pPr>
            <a:r>
              <a:rPr lang="en-IN" sz="2000" dirty="0">
                <a:solidFill>
                  <a:srgbClr val="006C86"/>
                </a:solidFill>
                <a:latin typeface="Palatino Linotype" panose="02040502050505030304" pitchFamily="18" charset="0"/>
                <a:ea typeface="Verdana" panose="020B0604030504040204" pitchFamily="34" charset="0"/>
              </a:rPr>
              <a:t>Duplicate tuples are automatically eliminated.</a:t>
            </a:r>
          </a:p>
        </p:txBody>
      </p:sp>
      <p:sp>
        <p:nvSpPr>
          <p:cNvPr id="11" name="Rectangle 10">
            <a:extLst>
              <a:ext uri="{FF2B5EF4-FFF2-40B4-BE49-F238E27FC236}">
                <a16:creationId xmlns:a16="http://schemas.microsoft.com/office/drawing/2014/main" id="{26065700-14CA-44CB-B8A9-B1E9427E351B}"/>
              </a:ext>
            </a:extLst>
          </p:cNvPr>
          <p:cNvSpPr/>
          <p:nvPr/>
        </p:nvSpPr>
        <p:spPr>
          <a:xfrm>
            <a:off x="406857" y="3995772"/>
            <a:ext cx="10096042" cy="646331"/>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BOOK but not a COMPUTER.</a:t>
            </a:r>
          </a:p>
          <a:p>
            <a:pPr marL="285750" indent="-285750">
              <a:buFont typeface="Arial" panose="020B0604020202020204" pitchFamily="34" charset="0"/>
              <a:buChar char="•"/>
            </a:pPr>
            <a:r>
              <a:rPr lang="en-IN" dirty="0">
                <a:latin typeface="Palatino Linotype" panose="02040502050505030304" pitchFamily="18" charset="0"/>
                <a:ea typeface="Verdana" panose="020B0604030504040204" pitchFamily="34" charset="0"/>
              </a:rPr>
              <a:t>Projects the customer name who have purchased a COMPUTER but not a BOOK.</a:t>
            </a:r>
          </a:p>
        </p:txBody>
      </p:sp>
      <p:sp>
        <p:nvSpPr>
          <p:cNvPr id="25" name="Rectangle 24">
            <a:extLst>
              <a:ext uri="{FF2B5EF4-FFF2-40B4-BE49-F238E27FC236}">
                <a16:creationId xmlns:a16="http://schemas.microsoft.com/office/drawing/2014/main" id="{36F22B4A-F8B2-4416-87D8-1937838CD8C8}"/>
              </a:ext>
            </a:extLst>
          </p:cNvPr>
          <p:cNvSpPr/>
          <p:nvPr/>
        </p:nvSpPr>
        <p:spPr>
          <a:xfrm>
            <a:off x="409465" y="4941168"/>
            <a:ext cx="8762999" cy="1323439"/>
          </a:xfrm>
          <a:prstGeom prst="rect">
            <a:avLst/>
          </a:prstGeom>
        </p:spPr>
        <p:txBody>
          <a:bodyPr wrap="square">
            <a:spAutoFit/>
          </a:bodyPr>
          <a:lstStyle/>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(BOOK)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a:t>
            </a:r>
          </a:p>
          <a:p>
            <a:endParaRPr lang="en-IN" sz="800" dirty="0">
              <a:solidFill>
                <a:schemeClr val="accent6">
                  <a:lumMod val="50000"/>
                </a:schemeClr>
              </a:solidFill>
              <a:latin typeface="verdana" panose="020B0604030504040204" pitchFamily="34" charset="0"/>
            </a:endParaRPr>
          </a:p>
          <a:p>
            <a:r>
              <a:rPr lang="en-IN" sz="2800" dirty="0">
                <a:solidFill>
                  <a:schemeClr val="accent6">
                    <a:lumMod val="50000"/>
                  </a:schemeClr>
                </a:solidFill>
                <a:latin typeface="verdana" panose="020B0604030504040204" pitchFamily="34" charset="0"/>
              </a:rPr>
              <a:t>(r)=∏ </a:t>
            </a:r>
            <a:r>
              <a:rPr lang="en-IN" sz="2800" baseline="-25000" dirty="0">
                <a:solidFill>
                  <a:schemeClr val="accent6">
                    <a:lumMod val="50000"/>
                  </a:schemeClr>
                </a:solidFill>
                <a:latin typeface="verdana" panose="020B0604030504040204" pitchFamily="34" charset="0"/>
              </a:rPr>
              <a:t>cName</a:t>
            </a:r>
            <a:r>
              <a:rPr lang="en-IN" sz="2800" dirty="0">
                <a:solidFill>
                  <a:schemeClr val="accent6">
                    <a:lumMod val="50000"/>
                  </a:schemeClr>
                </a:solidFill>
                <a:latin typeface="verdana" panose="020B0604030504040204" pitchFamily="34" charset="0"/>
              </a:rPr>
              <a:t> (COMPUTER) </a:t>
            </a:r>
            <a:r>
              <a:rPr lang="en-IN" sz="3600" dirty="0">
                <a:solidFill>
                  <a:srgbClr val="7030A0"/>
                </a:solidFill>
                <a:latin typeface="verdana" panose="020B0604030504040204" pitchFamily="34" charset="0"/>
              </a:rPr>
              <a:t>-</a:t>
            </a:r>
            <a:r>
              <a:rPr lang="en-IN" sz="2800" dirty="0">
                <a:solidFill>
                  <a:schemeClr val="accent6">
                    <a:lumMod val="50000"/>
                  </a:schemeClr>
                </a:solidFill>
                <a:latin typeface="verdana" panose="020B0604030504040204" pitchFamily="34" charset="0"/>
              </a:rPr>
              <a:t> ∏ </a:t>
            </a:r>
            <a:r>
              <a:rPr lang="en-IN" sz="2800" baseline="-25000" dirty="0">
                <a:solidFill>
                  <a:schemeClr val="accent6">
                    <a:lumMod val="50000"/>
                  </a:schemeClr>
                </a:solidFill>
                <a:latin typeface="verdana" panose="020B0604030504040204" pitchFamily="34" charset="0"/>
              </a:rPr>
              <a:t>cName </a:t>
            </a:r>
            <a:r>
              <a:rPr lang="en-IN" sz="2800" dirty="0">
                <a:solidFill>
                  <a:schemeClr val="accent6">
                    <a:lumMod val="50000"/>
                  </a:schemeClr>
                </a:solidFill>
                <a:latin typeface="verdana" panose="020B0604030504040204" pitchFamily="34" charset="0"/>
              </a:rPr>
              <a:t>(BOOK)</a:t>
            </a:r>
          </a:p>
        </p:txBody>
      </p:sp>
    </p:spTree>
    <p:extLst>
      <p:ext uri="{BB962C8B-B14F-4D97-AF65-F5344CB8AC3E}">
        <p14:creationId xmlns:p14="http://schemas.microsoft.com/office/powerpoint/2010/main" val="238398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F62C59B-31E0-4450-AAF1-B5406AD26988}"/>
              </a:ext>
            </a:extLst>
          </p:cNvPr>
          <p:cNvSpPr txBox="1">
            <a:spLocks/>
          </p:cNvSpPr>
          <p:nvPr/>
        </p:nvSpPr>
        <p:spPr>
          <a:xfrm>
            <a:off x="407368" y="0"/>
            <a:ext cx="9803432" cy="9144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spcBef>
                <a:spcPts val="700"/>
              </a:spcBef>
              <a:buClr>
                <a:schemeClr val="accent2"/>
              </a:buClr>
              <a:buSzPct val="60000"/>
              <a:defRPr/>
            </a:pPr>
            <a:r>
              <a:rPr lang="en-IN" dirty="0">
                <a:solidFill>
                  <a:schemeClr val="bg2">
                    <a:lumMod val="25000"/>
                  </a:schemeClr>
                </a:solidFill>
              </a:rPr>
              <a:t>CARTESIAN PRODUCT</a:t>
            </a:r>
            <a:endParaRPr lang="en-IN" b="1" dirty="0">
              <a:latin typeface="Arial" pitchFamily="34" charset="0"/>
              <a:cs typeface="Arial" pitchFamily="34" charset="0"/>
            </a:endParaRPr>
          </a:p>
        </p:txBody>
      </p:sp>
      <p:grpSp>
        <p:nvGrpSpPr>
          <p:cNvPr id="9" name="Group 8">
            <a:extLst>
              <a:ext uri="{FF2B5EF4-FFF2-40B4-BE49-F238E27FC236}">
                <a16:creationId xmlns:a16="http://schemas.microsoft.com/office/drawing/2014/main" id="{059472AC-BF48-42EB-A9BE-2EE1A51C4698}"/>
              </a:ext>
            </a:extLst>
          </p:cNvPr>
          <p:cNvGrpSpPr/>
          <p:nvPr/>
        </p:nvGrpSpPr>
        <p:grpSpPr>
          <a:xfrm>
            <a:off x="416233" y="965050"/>
            <a:ext cx="6647974" cy="461665"/>
            <a:chOff x="457200" y="1168567"/>
            <a:chExt cx="2823220" cy="461665"/>
          </a:xfrm>
        </p:grpSpPr>
        <p:sp>
          <p:nvSpPr>
            <p:cNvPr id="10" name="Rectangle 9">
              <a:extLst>
                <a:ext uri="{FF2B5EF4-FFF2-40B4-BE49-F238E27FC236}">
                  <a16:creationId xmlns:a16="http://schemas.microsoft.com/office/drawing/2014/main" id="{CB73AA57-3425-4393-AC90-F5E7903A46D2}"/>
                </a:ext>
              </a:extLst>
            </p:cNvPr>
            <p:cNvSpPr/>
            <p:nvPr/>
          </p:nvSpPr>
          <p:spPr>
            <a:xfrm>
              <a:off x="457200" y="1168567"/>
              <a:ext cx="2074746" cy="461665"/>
            </a:xfrm>
            <a:prstGeom prst="rect">
              <a:avLst/>
            </a:prstGeom>
          </p:spPr>
          <p:txBody>
            <a:bodyPr wrap="square">
              <a:spAutoFit/>
            </a:bodyPr>
            <a:lstStyle/>
            <a:p>
              <a:r>
                <a:rPr lang="en-IN" sz="2400" dirty="0">
                  <a:solidFill>
                    <a:schemeClr val="bg2">
                      <a:lumMod val="25000"/>
                    </a:schemeClr>
                  </a:solidFill>
                  <a:latin typeface="Verdana" panose="020B0604030504040204" pitchFamily="34" charset="0"/>
                  <a:ea typeface="Verdana" panose="020B0604030504040204" pitchFamily="34" charset="0"/>
                </a:rPr>
                <a:t>Cartesian product (X)</a:t>
              </a:r>
            </a:p>
          </p:txBody>
        </p:sp>
        <p:sp>
          <p:nvSpPr>
            <p:cNvPr id="11" name="Rectangle 10">
              <a:extLst>
                <a:ext uri="{FF2B5EF4-FFF2-40B4-BE49-F238E27FC236}">
                  <a16:creationId xmlns:a16="http://schemas.microsoft.com/office/drawing/2014/main" id="{61FFB8B6-FDF4-4A1D-84FC-897D5CF17AF8}"/>
                </a:ext>
              </a:extLst>
            </p:cNvPr>
            <p:cNvSpPr/>
            <p:nvPr/>
          </p:nvSpPr>
          <p:spPr>
            <a:xfrm>
              <a:off x="2137980" y="1168567"/>
              <a:ext cx="1142440" cy="461665"/>
            </a:xfrm>
            <a:prstGeom prst="rect">
              <a:avLst/>
            </a:prstGeom>
          </p:spPr>
          <p:txBody>
            <a:bodyPr wrap="none">
              <a:spAutoFit/>
            </a:bodyPr>
            <a:lstStyle/>
            <a:p>
              <a:r>
                <a:rPr lang="en-IN" sz="2400" dirty="0">
                  <a:solidFill>
                    <a:srgbClr val="000000"/>
                  </a:solidFill>
                  <a:latin typeface="Verdana" panose="020B0604030504040204" pitchFamily="34" charset="0"/>
                </a:rPr>
                <a:t>Notation − r </a:t>
              </a:r>
              <a:r>
                <a:rPr lang="en-IN" sz="2400" dirty="0">
                  <a:solidFill>
                    <a:srgbClr val="333333"/>
                  </a:solidFill>
                  <a:latin typeface="verdana" panose="020B0604030504040204" pitchFamily="34" charset="0"/>
                </a:rPr>
                <a:t>X</a:t>
              </a:r>
              <a:r>
                <a:rPr lang="en-IN" sz="2400" dirty="0">
                  <a:solidFill>
                    <a:srgbClr val="000000"/>
                  </a:solidFill>
                  <a:latin typeface="Verdana" panose="020B0604030504040204" pitchFamily="34" charset="0"/>
                </a:rPr>
                <a:t> s</a:t>
              </a:r>
              <a:endParaRPr lang="en-IN" sz="2400" dirty="0"/>
            </a:p>
          </p:txBody>
        </p:sp>
      </p:grpSp>
      <p:sp>
        <p:nvSpPr>
          <p:cNvPr id="13" name="Rectangle 12">
            <a:extLst>
              <a:ext uri="{FF2B5EF4-FFF2-40B4-BE49-F238E27FC236}">
                <a16:creationId xmlns:a16="http://schemas.microsoft.com/office/drawing/2014/main" id="{50717F74-1593-41BF-87C0-818A1E10756F}"/>
              </a:ext>
            </a:extLst>
          </p:cNvPr>
          <p:cNvSpPr/>
          <p:nvPr/>
        </p:nvSpPr>
        <p:spPr>
          <a:xfrm>
            <a:off x="407368" y="1519887"/>
            <a:ext cx="8229600" cy="584775"/>
          </a:xfrm>
          <a:prstGeom prst="rect">
            <a:avLst/>
          </a:prstGeom>
        </p:spPr>
        <p:txBody>
          <a:bodyPr wrap="square">
            <a:spAutoFit/>
          </a:bodyPr>
          <a:lstStyle/>
          <a:p>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(r) </a:t>
            </a:r>
            <a:r>
              <a:rPr lang="en-IN" sz="3200" dirty="0">
                <a:solidFill>
                  <a:schemeClr val="accent6">
                    <a:lumMod val="50000"/>
                  </a:schemeClr>
                </a:solidFill>
                <a:latin typeface="Verdana" panose="020B0604030504040204" pitchFamily="34" charset="0"/>
              </a:rPr>
              <a:t>X</a:t>
            </a:r>
            <a:r>
              <a:rPr lang="en-IN" sz="3200" dirty="0">
                <a:solidFill>
                  <a:srgbClr val="2658E6"/>
                </a:solidFill>
                <a:latin typeface="Verdana" panose="020B0604030504040204" pitchFamily="34" charset="0"/>
              </a:rPr>
              <a:t> </a:t>
            </a:r>
            <a:r>
              <a:rPr lang="en-IN" sz="3200" dirty="0">
                <a:solidFill>
                  <a:srgbClr val="2658E6"/>
                </a:solidFill>
                <a:latin typeface="Verdana" panose="020B0604030504040204" pitchFamily="34" charset="0"/>
                <a:ea typeface="Verdana" panose="020B0604030504040204" pitchFamily="34" charset="0"/>
              </a:rPr>
              <a:t>∏</a:t>
            </a:r>
            <a:r>
              <a:rPr lang="en-IN" sz="3200" baseline="-25000" dirty="0">
                <a:solidFill>
                  <a:srgbClr val="2658E6"/>
                </a:solidFill>
                <a:latin typeface="Verdana" panose="020B0604030504040204" pitchFamily="34" charset="0"/>
                <a:ea typeface="Verdana" panose="020B0604030504040204" pitchFamily="34" charset="0"/>
              </a:rPr>
              <a:t>&lt;attribute-list&gt;</a:t>
            </a:r>
            <a:r>
              <a:rPr lang="en-IN" sz="3200" dirty="0">
                <a:solidFill>
                  <a:srgbClr val="2658E6"/>
                </a:solidFill>
                <a:latin typeface="Verdana" panose="020B0604030504040204" pitchFamily="34" charset="0"/>
                <a:ea typeface="Verdana" panose="020B0604030504040204" pitchFamily="34" charset="0"/>
              </a:rPr>
              <a:t>(S) </a:t>
            </a:r>
          </a:p>
        </p:txBody>
      </p:sp>
    </p:spTree>
    <p:extLst>
      <p:ext uri="{BB962C8B-B14F-4D97-AF65-F5344CB8AC3E}">
        <p14:creationId xmlns:p14="http://schemas.microsoft.com/office/powerpoint/2010/main" val="120862597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
        <p:nvSpPr>
          <p:cNvPr id="8" name="Rectangle 3"/>
          <p:cNvSpPr txBox="1">
            <a:spLocks noChangeArrowheads="1"/>
          </p:cNvSpPr>
          <p:nvPr/>
        </p:nvSpPr>
        <p:spPr>
          <a:xfrm>
            <a:off x="507983" y="1452870"/>
            <a:ext cx="9731424" cy="42545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nSpc>
                <a:spcPct val="90000"/>
              </a:lnSpc>
              <a:buNone/>
            </a:pPr>
            <a:r>
              <a:rPr lang="en-US" sz="2200" dirty="0"/>
              <a:t>Find all loans of over $1200</a:t>
            </a:r>
            <a:r>
              <a:rPr lang="en-US" sz="2200" dirty="0">
                <a:sym typeface="Symbol" panose="05050102010706020507" pitchFamily="18" charset="2"/>
              </a:rPr>
              <a:t>            </a:t>
            </a:r>
          </a:p>
        </p:txBody>
      </p:sp>
      <p:sp>
        <p:nvSpPr>
          <p:cNvPr id="9" name="Text Box 4"/>
          <p:cNvSpPr txBox="1">
            <a:spLocks noChangeArrowheads="1"/>
          </p:cNvSpPr>
          <p:nvPr/>
        </p:nvSpPr>
        <p:spPr bwMode="auto">
          <a:xfrm>
            <a:off x="479376" y="3409891"/>
            <a:ext cx="97314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US" sz="2200" i="0" dirty="0">
                <a:latin typeface="Gill Sans MT (Body)"/>
              </a:rPr>
              <a:t>Find the loan number for each loan of an amount greater than $120                     </a:t>
            </a:r>
            <a:endParaRPr kumimoji="0" lang="en-US" sz="2200" i="0" dirty="0">
              <a:latin typeface="Gill Sans MT (Body)"/>
            </a:endParaRPr>
          </a:p>
        </p:txBody>
      </p:sp>
      <p:sp>
        <p:nvSpPr>
          <p:cNvPr id="10" name="Text Box 5"/>
          <p:cNvSpPr txBox="1">
            <a:spLocks noChangeArrowheads="1"/>
          </p:cNvSpPr>
          <p:nvPr/>
        </p:nvSpPr>
        <p:spPr bwMode="auto">
          <a:xfrm>
            <a:off x="479376" y="2065348"/>
            <a:ext cx="598268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amount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p>
        </p:txBody>
      </p:sp>
      <p:sp>
        <p:nvSpPr>
          <p:cNvPr id="11" name="Text Box 6"/>
          <p:cNvSpPr txBox="1">
            <a:spLocks noChangeArrowheads="1"/>
          </p:cNvSpPr>
          <p:nvPr/>
        </p:nvSpPr>
        <p:spPr bwMode="auto">
          <a:xfrm>
            <a:off x="507983" y="4304805"/>
            <a:ext cx="97244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marL="742950" indent="-28575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r>
              <a:rPr lang="en-IN" sz="4000" i="0" dirty="0">
                <a:solidFill>
                  <a:srgbClr val="006C86"/>
                </a:solidFill>
              </a:rPr>
              <a:t>(r)=</a:t>
            </a:r>
            <a:r>
              <a:rPr lang="en-US" sz="4000" i="0" dirty="0">
                <a:solidFill>
                  <a:srgbClr val="006C86"/>
                </a:solidFill>
              </a:rPr>
              <a:t></a:t>
            </a:r>
            <a:r>
              <a:rPr lang="en-US" sz="4000" baseline="-25000" dirty="0">
                <a:solidFill>
                  <a:srgbClr val="006C86"/>
                </a:solidFill>
              </a:rPr>
              <a:t>loan-number</a:t>
            </a:r>
            <a:r>
              <a:rPr lang="en-US" sz="4000" i="0" dirty="0">
                <a:solidFill>
                  <a:srgbClr val="006C86"/>
                </a:solidFill>
              </a:rPr>
              <a:t> (</a:t>
            </a:r>
            <a:r>
              <a:rPr lang="en-US" sz="4000" baseline="-25000" dirty="0">
                <a:solidFill>
                  <a:srgbClr val="006C86"/>
                </a:solidFill>
              </a:rPr>
              <a:t>amount</a:t>
            </a:r>
            <a:r>
              <a:rPr lang="en-US" sz="4000" dirty="0">
                <a:solidFill>
                  <a:srgbClr val="006C86"/>
                </a:solidFill>
              </a:rPr>
              <a:t> </a:t>
            </a:r>
            <a:r>
              <a:rPr lang="en-US" sz="4000" i="0" baseline="-25000" dirty="0">
                <a:solidFill>
                  <a:srgbClr val="006C86"/>
                </a:solidFill>
              </a:rPr>
              <a:t>&gt; 1200</a:t>
            </a:r>
            <a:r>
              <a:rPr lang="en-US" sz="4000" i="0" dirty="0">
                <a:solidFill>
                  <a:srgbClr val="006C86"/>
                </a:solidFill>
              </a:rPr>
              <a:t> (</a:t>
            </a:r>
            <a:r>
              <a:rPr lang="en-US" sz="4000" dirty="0">
                <a:solidFill>
                  <a:srgbClr val="006C86"/>
                </a:solidFill>
              </a:rPr>
              <a:t>loan</a:t>
            </a:r>
            <a:r>
              <a:rPr lang="en-US" sz="4000" i="0" dirty="0">
                <a:solidFill>
                  <a:srgbClr val="006C86"/>
                </a:solidFill>
              </a:rPr>
              <a:t>))</a:t>
            </a:r>
            <a:endParaRPr kumimoji="0" lang="en-US" sz="4000" i="0" dirty="0">
              <a:solidFill>
                <a:srgbClr val="006C86"/>
              </a:solidFill>
            </a:endParaRPr>
          </a:p>
        </p:txBody>
      </p:sp>
    </p:spTree>
    <p:extLst>
      <p:ext uri="{BB962C8B-B14F-4D97-AF65-F5344CB8AC3E}">
        <p14:creationId xmlns:p14="http://schemas.microsoft.com/office/powerpoint/2010/main" val="324666086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Rectangle 3"/>
          <p:cNvSpPr txBox="1">
            <a:spLocks noChangeArrowheads="1"/>
          </p:cNvSpPr>
          <p:nvPr/>
        </p:nvSpPr>
        <p:spPr>
          <a:xfrm>
            <a:off x="479376" y="1447800"/>
            <a:ext cx="11377264" cy="787400"/>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 account, or both, from the bank</a:t>
            </a:r>
          </a:p>
        </p:txBody>
      </p:sp>
      <p:sp>
        <p:nvSpPr>
          <p:cNvPr id="12" name="Text Box 4"/>
          <p:cNvSpPr txBox="1">
            <a:spLocks noChangeArrowheads="1"/>
          </p:cNvSpPr>
          <p:nvPr/>
        </p:nvSpPr>
        <p:spPr bwMode="auto">
          <a:xfrm>
            <a:off x="479376" y="3945726"/>
            <a:ext cx="11017224" cy="419378"/>
          </a:xfrm>
          <a:prstGeom prst="rect">
            <a:avLst/>
          </a:prstGeom>
        </p:spPr>
        <p:txBody>
          <a:bodyPr/>
          <a:lstStyle>
            <a:defPPr>
              <a:defRPr lang="en-US"/>
            </a:defPPr>
            <a:lvl1pPr indent="0">
              <a:lnSpc>
                <a:spcPct val="90000"/>
              </a:lnSpc>
              <a:spcBef>
                <a:spcPts val="600"/>
              </a:spcBef>
              <a:buClr>
                <a:schemeClr val="accent1"/>
              </a:buClr>
              <a:buSzPct val="76000"/>
              <a:buFont typeface="Wingdings 3"/>
              <a:buNone/>
              <a:defRPr kumimoji="0" sz="2200"/>
            </a:lvl1pPr>
            <a:lvl2pPr marL="548640" indent="-274320">
              <a:spcBef>
                <a:spcPts val="500"/>
              </a:spcBef>
              <a:buClr>
                <a:schemeClr val="accent2"/>
              </a:buClr>
              <a:buSzPct val="76000"/>
              <a:buFont typeface="Wingdings 3"/>
              <a:buChar char=""/>
              <a:defRPr kumimoji="0" sz="2300">
                <a:solidFill>
                  <a:schemeClr val="tx2"/>
                </a:solidFill>
              </a:defRPr>
            </a:lvl2pPr>
            <a:lvl3pPr marL="822960" indent="-228600">
              <a:spcBef>
                <a:spcPts val="500"/>
              </a:spcBef>
              <a:buClr>
                <a:schemeClr val="bg1">
                  <a:shade val="50000"/>
                </a:schemeClr>
              </a:buClr>
              <a:buSzPct val="76000"/>
              <a:buFont typeface="Wingdings 3"/>
              <a:buChar char=""/>
              <a:defRPr kumimoji="0" sz="2000"/>
            </a:lvl3pPr>
            <a:lvl4pPr marL="1097280" indent="-228600">
              <a:spcBef>
                <a:spcPts val="400"/>
              </a:spcBef>
              <a:buClr>
                <a:schemeClr val="accent2">
                  <a:shade val="75000"/>
                </a:schemeClr>
              </a:buClr>
              <a:buSzPct val="70000"/>
              <a:buFont typeface="Wingdings"/>
              <a:buChar char=""/>
              <a:defRPr kumimoji="0"/>
            </a:lvl4pPr>
            <a:lvl5pPr marL="1371600" indent="-228600">
              <a:spcBef>
                <a:spcPts val="300"/>
              </a:spcBef>
              <a:buClr>
                <a:schemeClr val="accent2"/>
              </a:buClr>
              <a:buSzPct val="70000"/>
              <a:buFont typeface="Wingdings"/>
              <a:buChar char=""/>
              <a:defRPr kumimoji="0" sz="1600"/>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n-US" dirty="0">
                <a:latin typeface="Georgia" panose="02040502050405020303" pitchFamily="18" charset="0"/>
              </a:rPr>
              <a:t>Find the names of all customers who have a loan and an account at bank.</a:t>
            </a:r>
          </a:p>
        </p:txBody>
      </p:sp>
      <p:sp>
        <p:nvSpPr>
          <p:cNvPr id="13" name="Text Box 5"/>
          <p:cNvSpPr txBox="1">
            <a:spLocks noChangeArrowheads="1"/>
          </p:cNvSpPr>
          <p:nvPr/>
        </p:nvSpPr>
        <p:spPr bwMode="auto">
          <a:xfrm>
            <a:off x="479376" y="2053603"/>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15" name="Text Box 6"/>
          <p:cNvSpPr txBox="1">
            <a:spLocks noChangeArrowheads="1"/>
          </p:cNvSpPr>
          <p:nvPr/>
        </p:nvSpPr>
        <p:spPr bwMode="auto">
          <a:xfrm>
            <a:off x="479376" y="4581128"/>
            <a:ext cx="110172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1pPr>
            <a:lvl2pPr>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2pPr>
            <a:lvl3pPr marL="11430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3pPr>
            <a:lvl4pPr marL="16002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4pPr>
            <a:lvl5pPr marL="2057400" indent="-228600">
              <a:spcBef>
                <a:spcPct val="35000"/>
              </a:spcBef>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5pPr>
            <a:lvl6pPr marL="25146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6pPr>
            <a:lvl7pPr marL="29718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7pPr>
            <a:lvl8pPr marL="34290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8pPr>
            <a:lvl9pPr marL="3886200" indent="-228600" eaLnBrk="0" fontAlgn="base" hangingPunct="0">
              <a:spcBef>
                <a:spcPct val="35000"/>
              </a:spcBef>
              <a:spcAft>
                <a:spcPct val="0"/>
              </a:spcAft>
              <a:buClr>
                <a:schemeClr val="tx2"/>
              </a:buClr>
              <a:buSzPct val="90000"/>
              <a:buFont typeface="Monotype Sorts" pitchFamily="2" charset="2"/>
              <a:defRPr kumimoji="1" i="1">
                <a:solidFill>
                  <a:schemeClr val="tx1"/>
                </a:solidFill>
                <a:latin typeface="Helvetica" panose="020B0604020202020204" pitchFamily="34" charset="0"/>
                <a:sym typeface="Symbol" panose="05050102010706020507" pitchFamily="18" charset="2"/>
              </a:defRPr>
            </a:lvl9pPr>
          </a:lstStyle>
          <a:p>
            <a:pPr marL="0" lvl="1">
              <a:buClr>
                <a:srgbClr val="CC6600"/>
              </a:buClr>
              <a:buSzPct val="105000"/>
            </a:pPr>
            <a:r>
              <a:rPr lang="en-US" sz="3200" i="0" dirty="0">
                <a:solidFill>
                  <a:srgbClr val="006C86"/>
                </a:solidFill>
              </a:rPr>
              <a:t></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borrower</a:t>
            </a:r>
            <a:r>
              <a:rPr lang="en-US" sz="3200" i="0" dirty="0">
                <a:solidFill>
                  <a:srgbClr val="006C86"/>
                </a:solidFill>
              </a:rPr>
              <a:t>)  </a:t>
            </a:r>
            <a:r>
              <a:rPr lang="en-US" sz="3200" baseline="-25000" dirty="0">
                <a:solidFill>
                  <a:srgbClr val="006C86"/>
                </a:solidFill>
              </a:rPr>
              <a:t>customer-name</a:t>
            </a:r>
            <a:r>
              <a:rPr lang="en-US" sz="3200" i="0" dirty="0">
                <a:solidFill>
                  <a:srgbClr val="006C86"/>
                </a:solidFill>
              </a:rPr>
              <a:t> (</a:t>
            </a:r>
            <a:r>
              <a:rPr lang="en-US" sz="3200" dirty="0">
                <a:solidFill>
                  <a:srgbClr val="006C86"/>
                </a:solidFill>
              </a:rPr>
              <a:t>depositor</a:t>
            </a:r>
            <a:r>
              <a:rPr lang="en-US" sz="3200" i="0" dirty="0">
                <a:solidFill>
                  <a:srgbClr val="006C86"/>
                </a:solidFill>
              </a:rPr>
              <a:t>)</a:t>
            </a:r>
          </a:p>
        </p:txBody>
      </p:sp>
      <p:sp>
        <p:nvSpPr>
          <p:cNvPr id="9" name="Title 1">
            <a:extLst>
              <a:ext uri="{FF2B5EF4-FFF2-40B4-BE49-F238E27FC236}">
                <a16:creationId xmlns:a16="http://schemas.microsoft.com/office/drawing/2014/main" id="{A3186F03-9B16-4D50-A644-C5B1BBD05153}"/>
              </a:ext>
            </a:extLst>
          </p:cNvPr>
          <p:cNvSpPr>
            <a:spLocks noGrp="1"/>
          </p:cNvSpPr>
          <p:nvPr>
            <p:ph type="title"/>
          </p:nvPr>
        </p:nvSpPr>
        <p:spPr>
          <a:xfrm>
            <a:off x="479376" y="0"/>
            <a:ext cx="9731424" cy="914400"/>
          </a:xfrm>
        </p:spPr>
        <p:txBody>
          <a:bodyPr>
            <a:normAutofit fontScale="90000"/>
          </a:bodyPr>
          <a:lstStyle/>
          <a:p>
            <a:pPr>
              <a:lnSpc>
                <a:spcPct val="250000"/>
              </a:lnSpc>
            </a:pPr>
            <a:r>
              <a:rPr lang="en-IN" dirty="0">
                <a:solidFill>
                  <a:schemeClr val="bg2">
                    <a:lumMod val="25000"/>
                  </a:schemeClr>
                </a:solidFill>
              </a:rPr>
              <a:t>Examples Queries</a:t>
            </a:r>
          </a:p>
        </p:txBody>
      </p:sp>
    </p:spTree>
    <p:extLst>
      <p:ext uri="{BB962C8B-B14F-4D97-AF65-F5344CB8AC3E}">
        <p14:creationId xmlns:p14="http://schemas.microsoft.com/office/powerpoint/2010/main" val="13161453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Closure of Attributes</a:t>
            </a:r>
          </a:p>
        </p:txBody>
      </p:sp>
    </p:spTree>
    <p:extLst>
      <p:ext uri="{BB962C8B-B14F-4D97-AF65-F5344CB8AC3E}">
        <p14:creationId xmlns:p14="http://schemas.microsoft.com/office/powerpoint/2010/main" val="155435340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 name="Title 1"/>
          <p:cNvSpPr>
            <a:spLocks noGrp="1"/>
          </p:cNvSpPr>
          <p:nvPr>
            <p:ph type="title"/>
          </p:nvPr>
        </p:nvSpPr>
        <p:spPr>
          <a:xfrm>
            <a:off x="1981200" y="0"/>
            <a:ext cx="8229600" cy="914400"/>
          </a:xfrm>
        </p:spPr>
        <p:txBody>
          <a:bodyPr>
            <a:normAutofit fontScale="90000"/>
          </a:bodyPr>
          <a:lstStyle/>
          <a:p>
            <a:pPr>
              <a:lnSpc>
                <a:spcPct val="250000"/>
              </a:lnSpc>
            </a:pPr>
            <a:r>
              <a:rPr lang="en-IN" dirty="0">
                <a:solidFill>
                  <a:schemeClr val="bg2">
                    <a:lumMod val="25000"/>
                  </a:schemeClr>
                </a:solidFill>
              </a:rPr>
              <a:t>Closure of attributes</a:t>
            </a:r>
          </a:p>
        </p:txBody>
      </p:sp>
      <p:sp>
        <p:nvSpPr>
          <p:cNvPr id="2" name="TextBox 1"/>
          <p:cNvSpPr txBox="1"/>
          <p:nvPr/>
        </p:nvSpPr>
        <p:spPr>
          <a:xfrm>
            <a:off x="1981200" y="1219200"/>
            <a:ext cx="2541080" cy="523220"/>
          </a:xfrm>
          <a:prstGeom prst="rect">
            <a:avLst/>
          </a:prstGeom>
          <a:noFill/>
        </p:spPr>
        <p:txBody>
          <a:bodyPr wrap="none" rtlCol="0">
            <a:spAutoFit/>
          </a:bodyPr>
          <a:lstStyle/>
          <a:p>
            <a:r>
              <a:rPr lang="en-IN" sz="2800" dirty="0"/>
              <a:t>R (A B C D E F)</a:t>
            </a:r>
          </a:p>
        </p:txBody>
      </p:sp>
      <p:cxnSp>
        <p:nvCxnSpPr>
          <p:cNvPr id="4" name="Elbow Connector 3"/>
          <p:cNvCxnSpPr/>
          <p:nvPr/>
        </p:nvCxnSpPr>
        <p:spPr>
          <a:xfrm rot="16200000" flipH="1">
            <a:off x="2095500" y="1790700"/>
            <a:ext cx="914400" cy="6858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41224" y="2590800"/>
            <a:ext cx="1039067" cy="400110"/>
          </a:xfrm>
          <a:prstGeom prst="rect">
            <a:avLst/>
          </a:prstGeom>
          <a:noFill/>
        </p:spPr>
        <p:txBody>
          <a:bodyPr wrap="none" rtlCol="0">
            <a:spAutoFit/>
          </a:bodyPr>
          <a:lstStyle/>
          <a:p>
            <a:r>
              <a:rPr lang="en-IN" sz="2000" dirty="0"/>
              <a:t>Relation</a:t>
            </a:r>
          </a:p>
        </p:txBody>
      </p:sp>
      <p:sp>
        <p:nvSpPr>
          <p:cNvPr id="8" name="TextBox 7"/>
          <p:cNvSpPr txBox="1"/>
          <p:nvPr/>
        </p:nvSpPr>
        <p:spPr>
          <a:xfrm>
            <a:off x="4673785" y="2590800"/>
            <a:ext cx="1266693" cy="400110"/>
          </a:xfrm>
          <a:prstGeom prst="rect">
            <a:avLst/>
          </a:prstGeom>
          <a:noFill/>
        </p:spPr>
        <p:txBody>
          <a:bodyPr wrap="none" rtlCol="0">
            <a:spAutoFit/>
          </a:bodyPr>
          <a:lstStyle/>
          <a:p>
            <a:r>
              <a:rPr lang="en-IN" sz="2000" dirty="0"/>
              <a:t>Attributes</a:t>
            </a:r>
          </a:p>
        </p:txBody>
      </p:sp>
      <p:cxnSp>
        <p:nvCxnSpPr>
          <p:cNvPr id="9" name="Elbow Connector 8"/>
          <p:cNvCxnSpPr/>
          <p:nvPr/>
        </p:nvCxnSpPr>
        <p:spPr>
          <a:xfrm rot="16200000" flipH="1">
            <a:off x="3952200" y="1305600"/>
            <a:ext cx="914400" cy="1656000"/>
          </a:xfrm>
          <a:prstGeom prst="bentConnector3">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69976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42862</TotalTime>
  <Words>63569</Words>
  <Application>Microsoft Office PowerPoint</Application>
  <PresentationFormat>Widescreen</PresentationFormat>
  <Paragraphs>7982</Paragraphs>
  <Slides>664</Slides>
  <Notes>36</Notes>
  <HiddenSlides>140</HiddenSlides>
  <MMClips>0</MMClips>
  <ScaleCrop>false</ScaleCrop>
  <HeadingPairs>
    <vt:vector size="6" baseType="variant">
      <vt:variant>
        <vt:lpstr>Fonts Used</vt:lpstr>
      </vt:variant>
      <vt:variant>
        <vt:i4>41</vt:i4>
      </vt:variant>
      <vt:variant>
        <vt:lpstr>Theme</vt:lpstr>
      </vt:variant>
      <vt:variant>
        <vt:i4>1</vt:i4>
      </vt:variant>
      <vt:variant>
        <vt:lpstr>Slide Titles</vt:lpstr>
      </vt:variant>
      <vt:variant>
        <vt:i4>664</vt:i4>
      </vt:variant>
    </vt:vector>
  </HeadingPairs>
  <TitlesOfParts>
    <vt:vector size="706" baseType="lpstr">
      <vt:lpstr>SimSun</vt:lpstr>
      <vt:lpstr>-apple-system</vt:lpstr>
      <vt:lpstr>Arial</vt:lpstr>
      <vt:lpstr>Arial</vt:lpstr>
      <vt:lpstr>Bookman Old Style</vt:lpstr>
      <vt:lpstr>Calibri</vt:lpstr>
      <vt:lpstr>Cambria</vt:lpstr>
      <vt:lpstr>Consolas</vt:lpstr>
      <vt:lpstr>Courier New</vt:lpstr>
      <vt:lpstr>erdana</vt:lpstr>
      <vt:lpstr>georgia</vt:lpstr>
      <vt:lpstr>georgia</vt:lpstr>
      <vt:lpstr>Gill Sans MT</vt:lpstr>
      <vt:lpstr>Gill Sans MT (Body)</vt:lpstr>
      <vt:lpstr>Helvetica</vt:lpstr>
      <vt:lpstr>Helvetica Neue</vt:lpstr>
      <vt:lpstr>IBM Plex Sans</vt:lpstr>
      <vt:lpstr>inherit</vt:lpstr>
      <vt:lpstr>inter-regular</vt:lpstr>
      <vt:lpstr>inter-regular</vt:lpstr>
      <vt:lpstr>Leelawadee UI Semilight</vt:lpstr>
      <vt:lpstr>Liberation Mono</vt:lpstr>
      <vt:lpstr>Monotype Sorts</vt:lpstr>
      <vt:lpstr>Open Sans</vt:lpstr>
      <vt:lpstr>Open Sans</vt:lpstr>
      <vt:lpstr>Open Sans</vt:lpstr>
      <vt:lpstr>Open Sans Light</vt:lpstr>
      <vt:lpstr>OracleSansVF</vt:lpstr>
      <vt:lpstr>Palatino Linotype</vt:lpstr>
      <vt:lpstr>Segoe Print</vt:lpstr>
      <vt:lpstr>Segoe UI</vt:lpstr>
      <vt:lpstr>Segoe UI Light</vt:lpstr>
      <vt:lpstr>Segoe UI Semilight</vt:lpstr>
      <vt:lpstr>Source Code Pro</vt:lpstr>
      <vt:lpstr>Symbol</vt:lpstr>
      <vt:lpstr>Times New Roman</vt:lpstr>
      <vt:lpstr>verdana</vt:lpstr>
      <vt:lpstr>verdana</vt:lpstr>
      <vt:lpstr>Vrinda</vt:lpstr>
      <vt:lpstr>Wingdings</vt:lpstr>
      <vt:lpstr>Wingdings 3</vt:lpstr>
      <vt:lpstr>Origin</vt:lpstr>
      <vt:lpstr>Database Technologies -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 (ER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Algebra</vt:lpstr>
      <vt:lpstr>SELECT</vt:lpstr>
      <vt:lpstr>SELECT</vt:lpstr>
      <vt:lpstr>PROJECT</vt:lpstr>
      <vt:lpstr>UNION</vt:lpstr>
      <vt:lpstr>INTERSECTION</vt:lpstr>
      <vt:lpstr>MINUS</vt:lpstr>
      <vt:lpstr>PowerPoint Presentation</vt:lpstr>
      <vt:lpstr>Examples Queries</vt:lpstr>
      <vt:lpstr>Examples Queries</vt:lpstr>
      <vt:lpstr>PowerPoint Presentation</vt:lpstr>
      <vt:lpstr>Closure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ENGINES</vt:lpstr>
      <vt:lpstr>ENGINES</vt:lpstr>
      <vt:lpstr>ENGINES</vt:lpstr>
      <vt:lpstr>SHOW ENGINES Syntax</vt:lpstr>
      <vt:lpstr>ENGINES</vt:lpstr>
      <vt:lpstr>PowerPoint Presentation</vt:lpstr>
      <vt:lpstr>SHOW DATABASES Syntax</vt:lpstr>
      <vt:lpstr>PowerPoint Presentation</vt:lpstr>
      <vt:lpstr>USE DATABASES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 &amp; DEPT Table structure</vt:lpstr>
      <vt:lpstr>SHOW COLUMNS Syntax</vt:lpstr>
      <vt:lpstr>PowerPoint Presentation</vt:lpstr>
      <vt:lpstr>SHOW TABLES Syntax</vt:lpstr>
      <vt:lpstr>PowerPoint Presentation</vt:lpstr>
      <vt:lpstr>SHOW TABLES STATUS Syntax</vt:lpstr>
      <vt:lpstr>PowerPoint Presentation</vt:lpstr>
      <vt:lpstr>SHOW VARIABLES Syntax</vt:lpstr>
      <vt:lpstr>PowerPoint Presentation</vt:lpstr>
      <vt:lpstr>PowerPoint Presentation</vt:lpstr>
      <vt:lpstr>PowerPoint Presentation</vt:lpstr>
      <vt:lpstr>PowerPoint Presentation</vt:lpstr>
      <vt:lpstr>PowerPoint Presentation</vt:lpstr>
      <vt:lpstr>SELECT CLAUSE</vt:lpstr>
      <vt:lpstr>Capabilities of    SELECT Statement</vt:lpstr>
      <vt:lpstr>Capabilities of    SELECT Statement</vt:lpstr>
      <vt:lpstr>Capabilities of    SELECT Statement</vt:lpstr>
      <vt:lpstr>Capabilities of    SELECT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CREATE VIEW Syntax</vt:lpstr>
      <vt:lpstr>PowerPoint Presentation</vt:lpstr>
      <vt:lpstr>PowerPoint Presentation</vt:lpstr>
      <vt:lpstr>PowerPoint Presentation</vt:lpstr>
      <vt:lpstr>PowerPoint Presentation</vt:lpstr>
      <vt:lpstr>SHOW INDEX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Pranav Wagh</cp:lastModifiedBy>
  <cp:revision>9717</cp:revision>
  <dcterms:created xsi:type="dcterms:W3CDTF">2015-10-09T06:09:34Z</dcterms:created>
  <dcterms:modified xsi:type="dcterms:W3CDTF">2022-01-19T13:56:16Z</dcterms:modified>
</cp:coreProperties>
</file>